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6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567" y="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EC9DD7-AD30-4D66-AD29-BA305FC7D18D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5EDF56DD-50CA-436B-8B6A-E7BFFD605FEA}">
      <dgm:prSet/>
      <dgm:spPr/>
      <dgm:t>
        <a:bodyPr/>
        <a:lstStyle/>
        <a:p>
          <a:pPr>
            <a:defRPr cap="all"/>
          </a:pPr>
          <a:r>
            <a:rPr lang="en-US"/>
            <a:t>China has long been a major holder of U.S. Treasury securities.</a:t>
          </a:r>
        </a:p>
      </dgm:t>
    </dgm:pt>
    <dgm:pt modelId="{C8F0727C-463A-4F0B-AAA5-61B40F820BB0}" type="parTrans" cxnId="{8EEE86CA-22D9-4C89-A929-6CE92D7400B8}">
      <dgm:prSet/>
      <dgm:spPr/>
      <dgm:t>
        <a:bodyPr/>
        <a:lstStyle/>
        <a:p>
          <a:endParaRPr lang="en-US"/>
        </a:p>
      </dgm:t>
    </dgm:pt>
    <dgm:pt modelId="{4C9356B6-38EA-4E1E-B008-D53E17314169}" type="sibTrans" cxnId="{8EEE86CA-22D9-4C89-A929-6CE92D7400B8}">
      <dgm:prSet/>
      <dgm:spPr/>
      <dgm:t>
        <a:bodyPr/>
        <a:lstStyle/>
        <a:p>
          <a:endParaRPr lang="en-US"/>
        </a:p>
      </dgm:t>
    </dgm:pt>
    <dgm:pt modelId="{53AA1716-924B-41FB-9151-C4F9364E5E94}">
      <dgm:prSet/>
      <dgm:spPr/>
      <dgm:t>
        <a:bodyPr/>
        <a:lstStyle/>
        <a:p>
          <a:pPr>
            <a:defRPr cap="all"/>
          </a:pPr>
          <a:r>
            <a:rPr lang="en-US"/>
            <a:t>Recent years have seen a steady reduction in holdings.</a:t>
          </a:r>
        </a:p>
      </dgm:t>
    </dgm:pt>
    <dgm:pt modelId="{C9B242F1-015C-4C7A-90BC-AA813525674F}" type="parTrans" cxnId="{9641FC38-B813-45F2-84A6-96DAB43D152E}">
      <dgm:prSet/>
      <dgm:spPr/>
      <dgm:t>
        <a:bodyPr/>
        <a:lstStyle/>
        <a:p>
          <a:endParaRPr lang="en-US"/>
        </a:p>
      </dgm:t>
    </dgm:pt>
    <dgm:pt modelId="{639A46AD-5BA2-4507-AE8E-55A967D8F596}" type="sibTrans" cxnId="{9641FC38-B813-45F2-84A6-96DAB43D152E}">
      <dgm:prSet/>
      <dgm:spPr/>
      <dgm:t>
        <a:bodyPr/>
        <a:lstStyle/>
        <a:p>
          <a:endParaRPr lang="en-US"/>
        </a:p>
      </dgm:t>
    </dgm:pt>
    <dgm:pt modelId="{3234F57A-DD1E-4925-BE37-47B67BE7C521}">
      <dgm:prSet/>
      <dgm:spPr/>
      <dgm:t>
        <a:bodyPr/>
        <a:lstStyle/>
        <a:p>
          <a:pPr>
            <a:defRPr cap="all"/>
          </a:pPr>
          <a:r>
            <a:rPr lang="en-US"/>
            <a:t>Today’s focus: historical trends, market impact, and U.S. response.</a:t>
          </a:r>
        </a:p>
      </dgm:t>
    </dgm:pt>
    <dgm:pt modelId="{30219FF2-011C-41AF-BB9B-C2F21906901C}" type="parTrans" cxnId="{A877AEC3-C12E-4207-B9AD-73D5409B09A2}">
      <dgm:prSet/>
      <dgm:spPr/>
      <dgm:t>
        <a:bodyPr/>
        <a:lstStyle/>
        <a:p>
          <a:endParaRPr lang="en-US"/>
        </a:p>
      </dgm:t>
    </dgm:pt>
    <dgm:pt modelId="{4FC98988-7767-4676-90C3-37D78FDC9D95}" type="sibTrans" cxnId="{A877AEC3-C12E-4207-B9AD-73D5409B09A2}">
      <dgm:prSet/>
      <dgm:spPr/>
      <dgm:t>
        <a:bodyPr/>
        <a:lstStyle/>
        <a:p>
          <a:endParaRPr lang="en-US"/>
        </a:p>
      </dgm:t>
    </dgm:pt>
    <dgm:pt modelId="{C074A253-37B5-4600-A923-EC2B8A314648}" type="pres">
      <dgm:prSet presAssocID="{7BEC9DD7-AD30-4D66-AD29-BA305FC7D18D}" presName="root" presStyleCnt="0">
        <dgm:presLayoutVars>
          <dgm:dir/>
          <dgm:resizeHandles val="exact"/>
        </dgm:presLayoutVars>
      </dgm:prSet>
      <dgm:spPr/>
    </dgm:pt>
    <dgm:pt modelId="{B2E2B2EF-DBE7-47C8-A299-AC3BF9E98B2A}" type="pres">
      <dgm:prSet presAssocID="{5EDF56DD-50CA-436B-8B6A-E7BFFD605FEA}" presName="compNode" presStyleCnt="0"/>
      <dgm:spPr/>
    </dgm:pt>
    <dgm:pt modelId="{1DF19D59-B5DC-4077-9853-33B1135A9B02}" type="pres">
      <dgm:prSet presAssocID="{5EDF56DD-50CA-436B-8B6A-E7BFFD605FEA}" presName="iconBgRect" presStyleLbl="bgShp" presStyleIdx="0" presStyleCnt="3"/>
      <dgm:spPr/>
    </dgm:pt>
    <dgm:pt modelId="{73E14440-8EA3-45BE-9B75-35B21CEB89ED}" type="pres">
      <dgm:prSet presAssocID="{5EDF56DD-50CA-436B-8B6A-E7BFFD605FE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old bars"/>
        </a:ext>
      </dgm:extLst>
    </dgm:pt>
    <dgm:pt modelId="{7FEF9294-740D-4940-A79C-C6A6BFD261B6}" type="pres">
      <dgm:prSet presAssocID="{5EDF56DD-50CA-436B-8B6A-E7BFFD605FEA}" presName="spaceRect" presStyleCnt="0"/>
      <dgm:spPr/>
    </dgm:pt>
    <dgm:pt modelId="{F93EDAF2-E8A8-4C83-AB96-34406386D26E}" type="pres">
      <dgm:prSet presAssocID="{5EDF56DD-50CA-436B-8B6A-E7BFFD605FEA}" presName="textRect" presStyleLbl="revTx" presStyleIdx="0" presStyleCnt="3">
        <dgm:presLayoutVars>
          <dgm:chMax val="1"/>
          <dgm:chPref val="1"/>
        </dgm:presLayoutVars>
      </dgm:prSet>
      <dgm:spPr/>
    </dgm:pt>
    <dgm:pt modelId="{B915E853-7D5D-4E6B-81AB-09D53A170C80}" type="pres">
      <dgm:prSet presAssocID="{4C9356B6-38EA-4E1E-B008-D53E17314169}" presName="sibTrans" presStyleCnt="0"/>
      <dgm:spPr/>
    </dgm:pt>
    <dgm:pt modelId="{731D5C6E-801B-4974-B84D-D6A071CB3613}" type="pres">
      <dgm:prSet presAssocID="{53AA1716-924B-41FB-9151-C4F9364E5E94}" presName="compNode" presStyleCnt="0"/>
      <dgm:spPr/>
    </dgm:pt>
    <dgm:pt modelId="{D32486C5-4D2C-46B8-B6B6-B7F1216ADB6E}" type="pres">
      <dgm:prSet presAssocID="{53AA1716-924B-41FB-9151-C4F9364E5E94}" presName="iconBgRect" presStyleLbl="bgShp" presStyleIdx="1" presStyleCnt="3"/>
      <dgm:spPr/>
    </dgm:pt>
    <dgm:pt modelId="{F009361C-8D33-4982-9ACB-B83A4965DEDA}" type="pres">
      <dgm:prSet presAssocID="{53AA1716-924B-41FB-9151-C4F9364E5E9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3928F892-70F6-44D8-B2DA-66E3DA2234D8}" type="pres">
      <dgm:prSet presAssocID="{53AA1716-924B-41FB-9151-C4F9364E5E94}" presName="spaceRect" presStyleCnt="0"/>
      <dgm:spPr/>
    </dgm:pt>
    <dgm:pt modelId="{0F06A2A6-799F-440F-88EB-093DEA9A3AA6}" type="pres">
      <dgm:prSet presAssocID="{53AA1716-924B-41FB-9151-C4F9364E5E94}" presName="textRect" presStyleLbl="revTx" presStyleIdx="1" presStyleCnt="3">
        <dgm:presLayoutVars>
          <dgm:chMax val="1"/>
          <dgm:chPref val="1"/>
        </dgm:presLayoutVars>
      </dgm:prSet>
      <dgm:spPr/>
    </dgm:pt>
    <dgm:pt modelId="{41CD65DD-BD03-4E6E-8595-FCBD52ABADA2}" type="pres">
      <dgm:prSet presAssocID="{639A46AD-5BA2-4507-AE8E-55A967D8F596}" presName="sibTrans" presStyleCnt="0"/>
      <dgm:spPr/>
    </dgm:pt>
    <dgm:pt modelId="{0EA2BD9A-6940-4EFC-935D-5D198D8A1B85}" type="pres">
      <dgm:prSet presAssocID="{3234F57A-DD1E-4925-BE37-47B67BE7C521}" presName="compNode" presStyleCnt="0"/>
      <dgm:spPr/>
    </dgm:pt>
    <dgm:pt modelId="{EE546CFE-9775-4F16-B506-AD5C0746CD05}" type="pres">
      <dgm:prSet presAssocID="{3234F57A-DD1E-4925-BE37-47B67BE7C521}" presName="iconBgRect" presStyleLbl="bgShp" presStyleIdx="2" presStyleCnt="3"/>
      <dgm:spPr/>
    </dgm:pt>
    <dgm:pt modelId="{37A72673-4023-4768-B71C-E87B0F125B5A}" type="pres">
      <dgm:prSet presAssocID="{3234F57A-DD1E-4925-BE37-47B67BE7C52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91C0D191-0CAD-4AAE-8A63-90D672EFA250}" type="pres">
      <dgm:prSet presAssocID="{3234F57A-DD1E-4925-BE37-47B67BE7C521}" presName="spaceRect" presStyleCnt="0"/>
      <dgm:spPr/>
    </dgm:pt>
    <dgm:pt modelId="{9F3B7F7B-C8A0-4AA3-8C76-77710108BE08}" type="pres">
      <dgm:prSet presAssocID="{3234F57A-DD1E-4925-BE37-47B67BE7C521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050E9016-902D-4588-A0E7-F65F7037BC69}" type="presOf" srcId="{7BEC9DD7-AD30-4D66-AD29-BA305FC7D18D}" destId="{C074A253-37B5-4600-A923-EC2B8A314648}" srcOrd="0" destOrd="0" presId="urn:microsoft.com/office/officeart/2018/5/layout/IconCircleLabelList"/>
    <dgm:cxn modelId="{9641FC38-B813-45F2-84A6-96DAB43D152E}" srcId="{7BEC9DD7-AD30-4D66-AD29-BA305FC7D18D}" destId="{53AA1716-924B-41FB-9151-C4F9364E5E94}" srcOrd="1" destOrd="0" parTransId="{C9B242F1-015C-4C7A-90BC-AA813525674F}" sibTransId="{639A46AD-5BA2-4507-AE8E-55A967D8F596}"/>
    <dgm:cxn modelId="{A12A536B-B8FD-4FFF-A053-E6041E2B5E56}" type="presOf" srcId="{53AA1716-924B-41FB-9151-C4F9364E5E94}" destId="{0F06A2A6-799F-440F-88EB-093DEA9A3AA6}" srcOrd="0" destOrd="0" presId="urn:microsoft.com/office/officeart/2018/5/layout/IconCircleLabelList"/>
    <dgm:cxn modelId="{987A818C-36F6-478F-898C-856FFDB91C30}" type="presOf" srcId="{3234F57A-DD1E-4925-BE37-47B67BE7C521}" destId="{9F3B7F7B-C8A0-4AA3-8C76-77710108BE08}" srcOrd="0" destOrd="0" presId="urn:microsoft.com/office/officeart/2018/5/layout/IconCircleLabelList"/>
    <dgm:cxn modelId="{A877AEC3-C12E-4207-B9AD-73D5409B09A2}" srcId="{7BEC9DD7-AD30-4D66-AD29-BA305FC7D18D}" destId="{3234F57A-DD1E-4925-BE37-47B67BE7C521}" srcOrd="2" destOrd="0" parTransId="{30219FF2-011C-41AF-BB9B-C2F21906901C}" sibTransId="{4FC98988-7767-4676-90C3-37D78FDC9D95}"/>
    <dgm:cxn modelId="{8EEE86CA-22D9-4C89-A929-6CE92D7400B8}" srcId="{7BEC9DD7-AD30-4D66-AD29-BA305FC7D18D}" destId="{5EDF56DD-50CA-436B-8B6A-E7BFFD605FEA}" srcOrd="0" destOrd="0" parTransId="{C8F0727C-463A-4F0B-AAA5-61B40F820BB0}" sibTransId="{4C9356B6-38EA-4E1E-B008-D53E17314169}"/>
    <dgm:cxn modelId="{396085D4-904B-4CE6-98D1-E5ED6E48A88B}" type="presOf" srcId="{5EDF56DD-50CA-436B-8B6A-E7BFFD605FEA}" destId="{F93EDAF2-E8A8-4C83-AB96-34406386D26E}" srcOrd="0" destOrd="0" presId="urn:microsoft.com/office/officeart/2018/5/layout/IconCircleLabelList"/>
    <dgm:cxn modelId="{ABC08FBE-9733-4584-A6C2-DAD27ABB9905}" type="presParOf" srcId="{C074A253-37B5-4600-A923-EC2B8A314648}" destId="{B2E2B2EF-DBE7-47C8-A299-AC3BF9E98B2A}" srcOrd="0" destOrd="0" presId="urn:microsoft.com/office/officeart/2018/5/layout/IconCircleLabelList"/>
    <dgm:cxn modelId="{92CA6B30-5EAE-4832-8150-08504B9E47FC}" type="presParOf" srcId="{B2E2B2EF-DBE7-47C8-A299-AC3BF9E98B2A}" destId="{1DF19D59-B5DC-4077-9853-33B1135A9B02}" srcOrd="0" destOrd="0" presId="urn:microsoft.com/office/officeart/2018/5/layout/IconCircleLabelList"/>
    <dgm:cxn modelId="{892DED8C-DFCD-40A9-97DA-F329B977BAF5}" type="presParOf" srcId="{B2E2B2EF-DBE7-47C8-A299-AC3BF9E98B2A}" destId="{73E14440-8EA3-45BE-9B75-35B21CEB89ED}" srcOrd="1" destOrd="0" presId="urn:microsoft.com/office/officeart/2018/5/layout/IconCircleLabelList"/>
    <dgm:cxn modelId="{1D21A2AF-8E8D-4825-82AC-DA614E2D21BB}" type="presParOf" srcId="{B2E2B2EF-DBE7-47C8-A299-AC3BF9E98B2A}" destId="{7FEF9294-740D-4940-A79C-C6A6BFD261B6}" srcOrd="2" destOrd="0" presId="urn:microsoft.com/office/officeart/2018/5/layout/IconCircleLabelList"/>
    <dgm:cxn modelId="{3D1BBDC6-67C7-45D7-BAC9-4736C21BEDCC}" type="presParOf" srcId="{B2E2B2EF-DBE7-47C8-A299-AC3BF9E98B2A}" destId="{F93EDAF2-E8A8-4C83-AB96-34406386D26E}" srcOrd="3" destOrd="0" presId="urn:microsoft.com/office/officeart/2018/5/layout/IconCircleLabelList"/>
    <dgm:cxn modelId="{A4AD679A-0AA3-4D4B-A729-9FA3EC2E6401}" type="presParOf" srcId="{C074A253-37B5-4600-A923-EC2B8A314648}" destId="{B915E853-7D5D-4E6B-81AB-09D53A170C80}" srcOrd="1" destOrd="0" presId="urn:microsoft.com/office/officeart/2018/5/layout/IconCircleLabelList"/>
    <dgm:cxn modelId="{806A9FA8-C9D7-4343-A135-36D94607DB32}" type="presParOf" srcId="{C074A253-37B5-4600-A923-EC2B8A314648}" destId="{731D5C6E-801B-4974-B84D-D6A071CB3613}" srcOrd="2" destOrd="0" presId="urn:microsoft.com/office/officeart/2018/5/layout/IconCircleLabelList"/>
    <dgm:cxn modelId="{D4F0768E-0D88-44B8-B44C-CA83B39B6448}" type="presParOf" srcId="{731D5C6E-801B-4974-B84D-D6A071CB3613}" destId="{D32486C5-4D2C-46B8-B6B6-B7F1216ADB6E}" srcOrd="0" destOrd="0" presId="urn:microsoft.com/office/officeart/2018/5/layout/IconCircleLabelList"/>
    <dgm:cxn modelId="{D9D1CE2E-122C-4FE9-91B0-BCDB4D853EA3}" type="presParOf" srcId="{731D5C6E-801B-4974-B84D-D6A071CB3613}" destId="{F009361C-8D33-4982-9ACB-B83A4965DEDA}" srcOrd="1" destOrd="0" presId="urn:microsoft.com/office/officeart/2018/5/layout/IconCircleLabelList"/>
    <dgm:cxn modelId="{1C2E108E-234F-463D-A89D-4BB96D087247}" type="presParOf" srcId="{731D5C6E-801B-4974-B84D-D6A071CB3613}" destId="{3928F892-70F6-44D8-B2DA-66E3DA2234D8}" srcOrd="2" destOrd="0" presId="urn:microsoft.com/office/officeart/2018/5/layout/IconCircleLabelList"/>
    <dgm:cxn modelId="{6EFED4FC-625D-408F-86FA-26D14B2506A6}" type="presParOf" srcId="{731D5C6E-801B-4974-B84D-D6A071CB3613}" destId="{0F06A2A6-799F-440F-88EB-093DEA9A3AA6}" srcOrd="3" destOrd="0" presId="urn:microsoft.com/office/officeart/2018/5/layout/IconCircleLabelList"/>
    <dgm:cxn modelId="{000979D2-4F64-4FE4-9037-FB346C18ED09}" type="presParOf" srcId="{C074A253-37B5-4600-A923-EC2B8A314648}" destId="{41CD65DD-BD03-4E6E-8595-FCBD52ABADA2}" srcOrd="3" destOrd="0" presId="urn:microsoft.com/office/officeart/2018/5/layout/IconCircleLabelList"/>
    <dgm:cxn modelId="{0C5EB5E7-3AAC-412D-88FA-B3008F78FBC5}" type="presParOf" srcId="{C074A253-37B5-4600-A923-EC2B8A314648}" destId="{0EA2BD9A-6940-4EFC-935D-5D198D8A1B85}" srcOrd="4" destOrd="0" presId="urn:microsoft.com/office/officeart/2018/5/layout/IconCircleLabelList"/>
    <dgm:cxn modelId="{6F3E162B-A9B4-4851-BA20-FE974A2AD618}" type="presParOf" srcId="{0EA2BD9A-6940-4EFC-935D-5D198D8A1B85}" destId="{EE546CFE-9775-4F16-B506-AD5C0746CD05}" srcOrd="0" destOrd="0" presId="urn:microsoft.com/office/officeart/2018/5/layout/IconCircleLabelList"/>
    <dgm:cxn modelId="{BCF097B4-85C7-42AA-A7D8-D99231CF3987}" type="presParOf" srcId="{0EA2BD9A-6940-4EFC-935D-5D198D8A1B85}" destId="{37A72673-4023-4768-B71C-E87B0F125B5A}" srcOrd="1" destOrd="0" presId="urn:microsoft.com/office/officeart/2018/5/layout/IconCircleLabelList"/>
    <dgm:cxn modelId="{02E05F8D-6617-4482-90DF-AAD50B8FA664}" type="presParOf" srcId="{0EA2BD9A-6940-4EFC-935D-5D198D8A1B85}" destId="{91C0D191-0CAD-4AAE-8A63-90D672EFA250}" srcOrd="2" destOrd="0" presId="urn:microsoft.com/office/officeart/2018/5/layout/IconCircleLabelList"/>
    <dgm:cxn modelId="{34872477-1A42-4E58-AEC2-A1B081E40761}" type="presParOf" srcId="{0EA2BD9A-6940-4EFC-935D-5D198D8A1B85}" destId="{9F3B7F7B-C8A0-4AA3-8C76-77710108BE08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C0D330-6BB3-4F48-8E96-1A527209A7C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82CA60A-109B-4D74-9325-00521439645A}">
      <dgm:prSet/>
      <dgm:spPr/>
      <dgm:t>
        <a:bodyPr/>
        <a:lstStyle/>
        <a:p>
          <a:r>
            <a:rPr lang="en-US"/>
            <a:t>2013 peak: ~$1.317 trillion</a:t>
          </a:r>
        </a:p>
      </dgm:t>
    </dgm:pt>
    <dgm:pt modelId="{A88425A0-300F-4664-AF75-E4B70BAE91BC}" type="parTrans" cxnId="{1BD960F8-353E-4EE5-B3FA-540714FE4907}">
      <dgm:prSet/>
      <dgm:spPr/>
      <dgm:t>
        <a:bodyPr/>
        <a:lstStyle/>
        <a:p>
          <a:endParaRPr lang="en-US"/>
        </a:p>
      </dgm:t>
    </dgm:pt>
    <dgm:pt modelId="{8B36324F-81F2-4C8F-858C-F95DD978AAD4}" type="sibTrans" cxnId="{1BD960F8-353E-4EE5-B3FA-540714FE4907}">
      <dgm:prSet/>
      <dgm:spPr/>
      <dgm:t>
        <a:bodyPr/>
        <a:lstStyle/>
        <a:p>
          <a:endParaRPr lang="en-US"/>
        </a:p>
      </dgm:t>
    </dgm:pt>
    <dgm:pt modelId="{C4A18249-6D63-4D4A-A5E7-BC288D9C9079}">
      <dgm:prSet/>
      <dgm:spPr/>
      <dgm:t>
        <a:bodyPr/>
        <a:lstStyle/>
        <a:p>
          <a:r>
            <a:rPr lang="en-US"/>
            <a:t>2025: ~$760.8 billion</a:t>
          </a:r>
        </a:p>
      </dgm:t>
    </dgm:pt>
    <dgm:pt modelId="{AC846121-F4C6-4934-82E2-DA878B444701}" type="parTrans" cxnId="{FED07FDF-D7E9-482B-84FC-8EF1DC43CFAB}">
      <dgm:prSet/>
      <dgm:spPr/>
      <dgm:t>
        <a:bodyPr/>
        <a:lstStyle/>
        <a:p>
          <a:endParaRPr lang="en-US"/>
        </a:p>
      </dgm:t>
    </dgm:pt>
    <dgm:pt modelId="{B8989851-F8B4-445F-A66C-79A486E39BA4}" type="sibTrans" cxnId="{FED07FDF-D7E9-482B-84FC-8EF1DC43CFAB}">
      <dgm:prSet/>
      <dgm:spPr/>
      <dgm:t>
        <a:bodyPr/>
        <a:lstStyle/>
        <a:p>
          <a:endParaRPr lang="en-US"/>
        </a:p>
      </dgm:t>
    </dgm:pt>
    <dgm:pt modelId="{D890E1B4-294A-4E5B-B3F9-96EA269941F3}">
      <dgm:prSet/>
      <dgm:spPr/>
      <dgm:t>
        <a:bodyPr/>
        <a:lstStyle/>
        <a:p>
          <a:r>
            <a:rPr lang="en-US"/>
            <a:t>42% reduction over a decade</a:t>
          </a:r>
        </a:p>
      </dgm:t>
    </dgm:pt>
    <dgm:pt modelId="{AC3B886F-B347-4CD3-A907-133C48C535F1}" type="parTrans" cxnId="{73C5B4CD-AF2D-4FD5-BCC7-AB9CD3CA04E1}">
      <dgm:prSet/>
      <dgm:spPr/>
      <dgm:t>
        <a:bodyPr/>
        <a:lstStyle/>
        <a:p>
          <a:endParaRPr lang="en-US"/>
        </a:p>
      </dgm:t>
    </dgm:pt>
    <dgm:pt modelId="{45BCAF23-B27A-4A67-AF88-3F1308205D55}" type="sibTrans" cxnId="{73C5B4CD-AF2D-4FD5-BCC7-AB9CD3CA04E1}">
      <dgm:prSet/>
      <dgm:spPr/>
      <dgm:t>
        <a:bodyPr/>
        <a:lstStyle/>
        <a:p>
          <a:endParaRPr lang="en-US"/>
        </a:p>
      </dgm:t>
    </dgm:pt>
    <dgm:pt modelId="{980B7C56-E274-44AC-AE28-D312988F32C2}">
      <dgm:prSet/>
      <dgm:spPr/>
      <dgm:t>
        <a:bodyPr/>
        <a:lstStyle/>
        <a:p>
          <a:r>
            <a:rPr lang="en-US"/>
            <a:t>China’s share fell from 14% to under 3% of foreign-held Treasuries</a:t>
          </a:r>
        </a:p>
      </dgm:t>
    </dgm:pt>
    <dgm:pt modelId="{CDD0FA75-7BB7-4EE0-AA2E-820E1DAA64C4}" type="parTrans" cxnId="{49D10180-B0E7-4504-AD4E-CAADB3157BDB}">
      <dgm:prSet/>
      <dgm:spPr/>
      <dgm:t>
        <a:bodyPr/>
        <a:lstStyle/>
        <a:p>
          <a:endParaRPr lang="en-US"/>
        </a:p>
      </dgm:t>
    </dgm:pt>
    <dgm:pt modelId="{87026481-7C77-411C-A57F-D93ADDCEFC75}" type="sibTrans" cxnId="{49D10180-B0E7-4504-AD4E-CAADB3157BDB}">
      <dgm:prSet/>
      <dgm:spPr/>
      <dgm:t>
        <a:bodyPr/>
        <a:lstStyle/>
        <a:p>
          <a:endParaRPr lang="en-US"/>
        </a:p>
      </dgm:t>
    </dgm:pt>
    <dgm:pt modelId="{CB1D57E5-18FD-4688-A872-A2787ED8FA31}" type="pres">
      <dgm:prSet presAssocID="{A7C0D330-6BB3-4F48-8E96-1A527209A7C6}" presName="linear" presStyleCnt="0">
        <dgm:presLayoutVars>
          <dgm:animLvl val="lvl"/>
          <dgm:resizeHandles val="exact"/>
        </dgm:presLayoutVars>
      </dgm:prSet>
      <dgm:spPr/>
    </dgm:pt>
    <dgm:pt modelId="{B2674117-E0D0-4A39-9D76-4438EA4B8DEB}" type="pres">
      <dgm:prSet presAssocID="{D82CA60A-109B-4D74-9325-00521439645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F38F11B-FC81-4AB8-9176-1DC84F8A45EB}" type="pres">
      <dgm:prSet presAssocID="{8B36324F-81F2-4C8F-858C-F95DD978AAD4}" presName="spacer" presStyleCnt="0"/>
      <dgm:spPr/>
    </dgm:pt>
    <dgm:pt modelId="{8EDC43D9-DF35-42B4-BF23-F15570527B15}" type="pres">
      <dgm:prSet presAssocID="{C4A18249-6D63-4D4A-A5E7-BC288D9C907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52D5DA2-BAEC-4862-95A2-8B9F00B8A4FB}" type="pres">
      <dgm:prSet presAssocID="{B8989851-F8B4-445F-A66C-79A486E39BA4}" presName="spacer" presStyleCnt="0"/>
      <dgm:spPr/>
    </dgm:pt>
    <dgm:pt modelId="{3DE8725E-E07F-4356-B6FC-FD30A4834D0B}" type="pres">
      <dgm:prSet presAssocID="{D890E1B4-294A-4E5B-B3F9-96EA269941F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11F1661-9B29-45EF-85BC-764A723204DC}" type="pres">
      <dgm:prSet presAssocID="{45BCAF23-B27A-4A67-AF88-3F1308205D55}" presName="spacer" presStyleCnt="0"/>
      <dgm:spPr/>
    </dgm:pt>
    <dgm:pt modelId="{CE5744C0-9258-45DA-86D0-30295960E11E}" type="pres">
      <dgm:prSet presAssocID="{980B7C56-E274-44AC-AE28-D312988F32C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7B5AF01-6F99-41EB-9FE5-305CB116FC69}" type="presOf" srcId="{A7C0D330-6BB3-4F48-8E96-1A527209A7C6}" destId="{CB1D57E5-18FD-4688-A872-A2787ED8FA31}" srcOrd="0" destOrd="0" presId="urn:microsoft.com/office/officeart/2005/8/layout/vList2"/>
    <dgm:cxn modelId="{2705FE3F-7F37-44C8-83D7-8C3DA872E0CB}" type="presOf" srcId="{D82CA60A-109B-4D74-9325-00521439645A}" destId="{B2674117-E0D0-4A39-9D76-4438EA4B8DEB}" srcOrd="0" destOrd="0" presId="urn:microsoft.com/office/officeart/2005/8/layout/vList2"/>
    <dgm:cxn modelId="{F296EA48-1646-48A1-BE9F-17D971C54DAE}" type="presOf" srcId="{D890E1B4-294A-4E5B-B3F9-96EA269941F3}" destId="{3DE8725E-E07F-4356-B6FC-FD30A4834D0B}" srcOrd="0" destOrd="0" presId="urn:microsoft.com/office/officeart/2005/8/layout/vList2"/>
    <dgm:cxn modelId="{49D10180-B0E7-4504-AD4E-CAADB3157BDB}" srcId="{A7C0D330-6BB3-4F48-8E96-1A527209A7C6}" destId="{980B7C56-E274-44AC-AE28-D312988F32C2}" srcOrd="3" destOrd="0" parTransId="{CDD0FA75-7BB7-4EE0-AA2E-820E1DAA64C4}" sibTransId="{87026481-7C77-411C-A57F-D93ADDCEFC75}"/>
    <dgm:cxn modelId="{F0297481-756F-4269-A7BF-9C58FC376B05}" type="presOf" srcId="{C4A18249-6D63-4D4A-A5E7-BC288D9C9079}" destId="{8EDC43D9-DF35-42B4-BF23-F15570527B15}" srcOrd="0" destOrd="0" presId="urn:microsoft.com/office/officeart/2005/8/layout/vList2"/>
    <dgm:cxn modelId="{ABFA1191-83CB-422C-8FA6-6400BCEC489B}" type="presOf" srcId="{980B7C56-E274-44AC-AE28-D312988F32C2}" destId="{CE5744C0-9258-45DA-86D0-30295960E11E}" srcOrd="0" destOrd="0" presId="urn:microsoft.com/office/officeart/2005/8/layout/vList2"/>
    <dgm:cxn modelId="{73C5B4CD-AF2D-4FD5-BCC7-AB9CD3CA04E1}" srcId="{A7C0D330-6BB3-4F48-8E96-1A527209A7C6}" destId="{D890E1B4-294A-4E5B-B3F9-96EA269941F3}" srcOrd="2" destOrd="0" parTransId="{AC3B886F-B347-4CD3-A907-133C48C535F1}" sibTransId="{45BCAF23-B27A-4A67-AF88-3F1308205D55}"/>
    <dgm:cxn modelId="{FED07FDF-D7E9-482B-84FC-8EF1DC43CFAB}" srcId="{A7C0D330-6BB3-4F48-8E96-1A527209A7C6}" destId="{C4A18249-6D63-4D4A-A5E7-BC288D9C9079}" srcOrd="1" destOrd="0" parTransId="{AC846121-F4C6-4934-82E2-DA878B444701}" sibTransId="{B8989851-F8B4-445F-A66C-79A486E39BA4}"/>
    <dgm:cxn modelId="{1BD960F8-353E-4EE5-B3FA-540714FE4907}" srcId="{A7C0D330-6BB3-4F48-8E96-1A527209A7C6}" destId="{D82CA60A-109B-4D74-9325-00521439645A}" srcOrd="0" destOrd="0" parTransId="{A88425A0-300F-4664-AF75-E4B70BAE91BC}" sibTransId="{8B36324F-81F2-4C8F-858C-F95DD978AAD4}"/>
    <dgm:cxn modelId="{0D8D9ABC-38E7-45CD-A8FE-DCEB51E5568C}" type="presParOf" srcId="{CB1D57E5-18FD-4688-A872-A2787ED8FA31}" destId="{B2674117-E0D0-4A39-9D76-4438EA4B8DEB}" srcOrd="0" destOrd="0" presId="urn:microsoft.com/office/officeart/2005/8/layout/vList2"/>
    <dgm:cxn modelId="{D9130777-1D84-4567-B5B8-4D3B3C3D95DA}" type="presParOf" srcId="{CB1D57E5-18FD-4688-A872-A2787ED8FA31}" destId="{BF38F11B-FC81-4AB8-9176-1DC84F8A45EB}" srcOrd="1" destOrd="0" presId="urn:microsoft.com/office/officeart/2005/8/layout/vList2"/>
    <dgm:cxn modelId="{9D8AA29C-4742-4818-900A-768CFDAAA839}" type="presParOf" srcId="{CB1D57E5-18FD-4688-A872-A2787ED8FA31}" destId="{8EDC43D9-DF35-42B4-BF23-F15570527B15}" srcOrd="2" destOrd="0" presId="urn:microsoft.com/office/officeart/2005/8/layout/vList2"/>
    <dgm:cxn modelId="{2A5F28CC-B1AF-4AD4-BD04-7322E591D1DE}" type="presParOf" srcId="{CB1D57E5-18FD-4688-A872-A2787ED8FA31}" destId="{052D5DA2-BAEC-4862-95A2-8B9F00B8A4FB}" srcOrd="3" destOrd="0" presId="urn:microsoft.com/office/officeart/2005/8/layout/vList2"/>
    <dgm:cxn modelId="{6CCD1494-0CF9-4453-8CBC-41F250AC1179}" type="presParOf" srcId="{CB1D57E5-18FD-4688-A872-A2787ED8FA31}" destId="{3DE8725E-E07F-4356-B6FC-FD30A4834D0B}" srcOrd="4" destOrd="0" presId="urn:microsoft.com/office/officeart/2005/8/layout/vList2"/>
    <dgm:cxn modelId="{7ECF7E7A-3A84-4EB1-ABDA-6CD402445CE3}" type="presParOf" srcId="{CB1D57E5-18FD-4688-A872-A2787ED8FA31}" destId="{511F1661-9B29-45EF-85BC-764A723204DC}" srcOrd="5" destOrd="0" presId="urn:microsoft.com/office/officeart/2005/8/layout/vList2"/>
    <dgm:cxn modelId="{BB83EE0D-AA1C-4183-B4F7-E11AF0F79CD4}" type="presParOf" srcId="{CB1D57E5-18FD-4688-A872-A2787ED8FA31}" destId="{CE5744C0-9258-45DA-86D0-30295960E11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8081B02-74FC-4497-B38E-6ADB9C00D05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42E63C0-9889-4E40-995F-48EA0C93F09F}">
      <dgm:prSet/>
      <dgm:spPr/>
      <dgm:t>
        <a:bodyPr/>
        <a:lstStyle/>
        <a:p>
          <a:r>
            <a:rPr lang="en-US"/>
            <a:t>Reserve diversification</a:t>
          </a:r>
        </a:p>
      </dgm:t>
    </dgm:pt>
    <dgm:pt modelId="{C98FB4C7-0F1E-4A49-815E-36B16DB5EE44}" type="parTrans" cxnId="{C604E1C3-EEFB-46A0-8A2C-6896B05DFAEF}">
      <dgm:prSet/>
      <dgm:spPr/>
      <dgm:t>
        <a:bodyPr/>
        <a:lstStyle/>
        <a:p>
          <a:endParaRPr lang="en-US"/>
        </a:p>
      </dgm:t>
    </dgm:pt>
    <dgm:pt modelId="{D60657CB-FA85-47CB-BF7F-9D30531094C8}" type="sibTrans" cxnId="{C604E1C3-EEFB-46A0-8A2C-6896B05DFAEF}">
      <dgm:prSet/>
      <dgm:spPr/>
      <dgm:t>
        <a:bodyPr/>
        <a:lstStyle/>
        <a:p>
          <a:endParaRPr lang="en-US"/>
        </a:p>
      </dgm:t>
    </dgm:pt>
    <dgm:pt modelId="{427D84A8-03CE-4D2D-AE1B-A07467E0EA9C}">
      <dgm:prSet/>
      <dgm:spPr/>
      <dgm:t>
        <a:bodyPr/>
        <a:lstStyle/>
        <a:p>
          <a:r>
            <a:rPr lang="en-US"/>
            <a:t>Currency stabilization (supporting yuan)</a:t>
          </a:r>
        </a:p>
      </dgm:t>
    </dgm:pt>
    <dgm:pt modelId="{BB77ACE3-36D0-4702-8483-7BB4B8299DA6}" type="parTrans" cxnId="{0874573F-E157-42C8-863C-DD5EA212EDF0}">
      <dgm:prSet/>
      <dgm:spPr/>
      <dgm:t>
        <a:bodyPr/>
        <a:lstStyle/>
        <a:p>
          <a:endParaRPr lang="en-US"/>
        </a:p>
      </dgm:t>
    </dgm:pt>
    <dgm:pt modelId="{48F2C2DA-FD74-4F53-8A12-05DE915D63B1}" type="sibTrans" cxnId="{0874573F-E157-42C8-863C-DD5EA212EDF0}">
      <dgm:prSet/>
      <dgm:spPr/>
      <dgm:t>
        <a:bodyPr/>
        <a:lstStyle/>
        <a:p>
          <a:endParaRPr lang="en-US"/>
        </a:p>
      </dgm:t>
    </dgm:pt>
    <dgm:pt modelId="{81057506-594F-45F9-BDAC-B464BD422C58}">
      <dgm:prSet/>
      <dgm:spPr/>
      <dgm:t>
        <a:bodyPr/>
        <a:lstStyle/>
        <a:p>
          <a:r>
            <a:rPr lang="en-US"/>
            <a:t>Reducing geopolitical risk</a:t>
          </a:r>
        </a:p>
      </dgm:t>
    </dgm:pt>
    <dgm:pt modelId="{A41277C7-00C6-445A-BA9D-F0BEFEED38D2}" type="parTrans" cxnId="{06C6AECB-D263-453A-A372-96D8B7E9AAD9}">
      <dgm:prSet/>
      <dgm:spPr/>
      <dgm:t>
        <a:bodyPr/>
        <a:lstStyle/>
        <a:p>
          <a:endParaRPr lang="en-US"/>
        </a:p>
      </dgm:t>
    </dgm:pt>
    <dgm:pt modelId="{264C7497-55D2-40C0-8792-8D5A16D57996}" type="sibTrans" cxnId="{06C6AECB-D263-453A-A372-96D8B7E9AAD9}">
      <dgm:prSet/>
      <dgm:spPr/>
      <dgm:t>
        <a:bodyPr/>
        <a:lstStyle/>
        <a:p>
          <a:endParaRPr lang="en-US"/>
        </a:p>
      </dgm:t>
    </dgm:pt>
    <dgm:pt modelId="{40DE8388-889F-4F95-88CD-657D0E7DA453}">
      <dgm:prSet/>
      <dgm:spPr/>
      <dgm:t>
        <a:bodyPr/>
        <a:lstStyle/>
        <a:p>
          <a:r>
            <a:rPr lang="en-US"/>
            <a:t>Not a dump – it’s gradual and measured</a:t>
          </a:r>
        </a:p>
      </dgm:t>
    </dgm:pt>
    <dgm:pt modelId="{EA343B00-8B1D-4327-96C6-78C8B148D1FF}" type="parTrans" cxnId="{0FC73A3D-039D-47DC-BA1A-7A6109FA6DB5}">
      <dgm:prSet/>
      <dgm:spPr/>
      <dgm:t>
        <a:bodyPr/>
        <a:lstStyle/>
        <a:p>
          <a:endParaRPr lang="en-US"/>
        </a:p>
      </dgm:t>
    </dgm:pt>
    <dgm:pt modelId="{FCD1B30A-0C61-4BE8-9795-4AC693C72346}" type="sibTrans" cxnId="{0FC73A3D-039D-47DC-BA1A-7A6109FA6DB5}">
      <dgm:prSet/>
      <dgm:spPr/>
      <dgm:t>
        <a:bodyPr/>
        <a:lstStyle/>
        <a:p>
          <a:endParaRPr lang="en-US"/>
        </a:p>
      </dgm:t>
    </dgm:pt>
    <dgm:pt modelId="{0C98DA11-0436-4C48-BEA4-1065541D9313}" type="pres">
      <dgm:prSet presAssocID="{E8081B02-74FC-4497-B38E-6ADB9C00D05C}" presName="linear" presStyleCnt="0">
        <dgm:presLayoutVars>
          <dgm:animLvl val="lvl"/>
          <dgm:resizeHandles val="exact"/>
        </dgm:presLayoutVars>
      </dgm:prSet>
      <dgm:spPr/>
    </dgm:pt>
    <dgm:pt modelId="{D57F5B27-7173-4C14-8491-37A6EC9B37AA}" type="pres">
      <dgm:prSet presAssocID="{F42E63C0-9889-4E40-995F-48EA0C93F09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83D7CE5-A544-4BC7-B97F-C664188BE5AC}" type="pres">
      <dgm:prSet presAssocID="{D60657CB-FA85-47CB-BF7F-9D30531094C8}" presName="spacer" presStyleCnt="0"/>
      <dgm:spPr/>
    </dgm:pt>
    <dgm:pt modelId="{87A026AD-438D-4834-AA5A-35054007C636}" type="pres">
      <dgm:prSet presAssocID="{427D84A8-03CE-4D2D-AE1B-A07467E0EA9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A91BDD5-F08E-430C-98D0-99B40BFD2340}" type="pres">
      <dgm:prSet presAssocID="{48F2C2DA-FD74-4F53-8A12-05DE915D63B1}" presName="spacer" presStyleCnt="0"/>
      <dgm:spPr/>
    </dgm:pt>
    <dgm:pt modelId="{1FC7DB09-67C9-4A08-94C3-76D44F25CD19}" type="pres">
      <dgm:prSet presAssocID="{81057506-594F-45F9-BDAC-B464BD422C5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7A62E72-BE01-4775-B604-DDBB6DBF308C}" type="pres">
      <dgm:prSet presAssocID="{264C7497-55D2-40C0-8792-8D5A16D57996}" presName="spacer" presStyleCnt="0"/>
      <dgm:spPr/>
    </dgm:pt>
    <dgm:pt modelId="{3DBA9F84-4F9E-4674-AEEE-1E7BE1ED3A46}" type="pres">
      <dgm:prSet presAssocID="{40DE8388-889F-4F95-88CD-657D0E7DA453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9AC2B07-1D65-4312-A7B4-C5972347B246}" type="presOf" srcId="{F42E63C0-9889-4E40-995F-48EA0C93F09F}" destId="{D57F5B27-7173-4C14-8491-37A6EC9B37AA}" srcOrd="0" destOrd="0" presId="urn:microsoft.com/office/officeart/2005/8/layout/vList2"/>
    <dgm:cxn modelId="{0FC73A3D-039D-47DC-BA1A-7A6109FA6DB5}" srcId="{E8081B02-74FC-4497-B38E-6ADB9C00D05C}" destId="{40DE8388-889F-4F95-88CD-657D0E7DA453}" srcOrd="3" destOrd="0" parTransId="{EA343B00-8B1D-4327-96C6-78C8B148D1FF}" sibTransId="{FCD1B30A-0C61-4BE8-9795-4AC693C72346}"/>
    <dgm:cxn modelId="{0874573F-E157-42C8-863C-DD5EA212EDF0}" srcId="{E8081B02-74FC-4497-B38E-6ADB9C00D05C}" destId="{427D84A8-03CE-4D2D-AE1B-A07467E0EA9C}" srcOrd="1" destOrd="0" parTransId="{BB77ACE3-36D0-4702-8483-7BB4B8299DA6}" sibTransId="{48F2C2DA-FD74-4F53-8A12-05DE915D63B1}"/>
    <dgm:cxn modelId="{63374748-FD8F-4889-A6E9-213DCD3D5CFC}" type="presOf" srcId="{427D84A8-03CE-4D2D-AE1B-A07467E0EA9C}" destId="{87A026AD-438D-4834-AA5A-35054007C636}" srcOrd="0" destOrd="0" presId="urn:microsoft.com/office/officeart/2005/8/layout/vList2"/>
    <dgm:cxn modelId="{D92DB5A9-B53C-4390-8953-0926D0715A09}" type="presOf" srcId="{E8081B02-74FC-4497-B38E-6ADB9C00D05C}" destId="{0C98DA11-0436-4C48-BEA4-1065541D9313}" srcOrd="0" destOrd="0" presId="urn:microsoft.com/office/officeart/2005/8/layout/vList2"/>
    <dgm:cxn modelId="{281185AE-58FD-41A0-AE44-E00651520213}" type="presOf" srcId="{81057506-594F-45F9-BDAC-B464BD422C58}" destId="{1FC7DB09-67C9-4A08-94C3-76D44F25CD19}" srcOrd="0" destOrd="0" presId="urn:microsoft.com/office/officeart/2005/8/layout/vList2"/>
    <dgm:cxn modelId="{C604E1C3-EEFB-46A0-8A2C-6896B05DFAEF}" srcId="{E8081B02-74FC-4497-B38E-6ADB9C00D05C}" destId="{F42E63C0-9889-4E40-995F-48EA0C93F09F}" srcOrd="0" destOrd="0" parTransId="{C98FB4C7-0F1E-4A49-815E-36B16DB5EE44}" sibTransId="{D60657CB-FA85-47CB-BF7F-9D30531094C8}"/>
    <dgm:cxn modelId="{06C6AECB-D263-453A-A372-96D8B7E9AAD9}" srcId="{E8081B02-74FC-4497-B38E-6ADB9C00D05C}" destId="{81057506-594F-45F9-BDAC-B464BD422C58}" srcOrd="2" destOrd="0" parTransId="{A41277C7-00C6-445A-BA9D-F0BEFEED38D2}" sibTransId="{264C7497-55D2-40C0-8792-8D5A16D57996}"/>
    <dgm:cxn modelId="{ECD18ED5-5F16-42AC-A4AB-702E5379F106}" type="presOf" srcId="{40DE8388-889F-4F95-88CD-657D0E7DA453}" destId="{3DBA9F84-4F9E-4674-AEEE-1E7BE1ED3A46}" srcOrd="0" destOrd="0" presId="urn:microsoft.com/office/officeart/2005/8/layout/vList2"/>
    <dgm:cxn modelId="{B3E0BB9B-383C-4B93-B734-9044E6CE0490}" type="presParOf" srcId="{0C98DA11-0436-4C48-BEA4-1065541D9313}" destId="{D57F5B27-7173-4C14-8491-37A6EC9B37AA}" srcOrd="0" destOrd="0" presId="urn:microsoft.com/office/officeart/2005/8/layout/vList2"/>
    <dgm:cxn modelId="{7237ABD0-1DC0-4538-BD44-4BA642B0950A}" type="presParOf" srcId="{0C98DA11-0436-4C48-BEA4-1065541D9313}" destId="{883D7CE5-A544-4BC7-B97F-C664188BE5AC}" srcOrd="1" destOrd="0" presId="urn:microsoft.com/office/officeart/2005/8/layout/vList2"/>
    <dgm:cxn modelId="{674A6C20-F7FB-417B-8A0C-B7B2130B5862}" type="presParOf" srcId="{0C98DA11-0436-4C48-BEA4-1065541D9313}" destId="{87A026AD-438D-4834-AA5A-35054007C636}" srcOrd="2" destOrd="0" presId="urn:microsoft.com/office/officeart/2005/8/layout/vList2"/>
    <dgm:cxn modelId="{029DDA2F-00A7-4952-8205-7EDEA416136A}" type="presParOf" srcId="{0C98DA11-0436-4C48-BEA4-1065541D9313}" destId="{BA91BDD5-F08E-430C-98D0-99B40BFD2340}" srcOrd="3" destOrd="0" presId="urn:microsoft.com/office/officeart/2005/8/layout/vList2"/>
    <dgm:cxn modelId="{F2AFEACB-070F-49B4-8702-F5CCC9335017}" type="presParOf" srcId="{0C98DA11-0436-4C48-BEA4-1065541D9313}" destId="{1FC7DB09-67C9-4A08-94C3-76D44F25CD19}" srcOrd="4" destOrd="0" presId="urn:microsoft.com/office/officeart/2005/8/layout/vList2"/>
    <dgm:cxn modelId="{9A905B0F-71D7-4246-AC79-F6AF4CC7F7CC}" type="presParOf" srcId="{0C98DA11-0436-4C48-BEA4-1065541D9313}" destId="{E7A62E72-BE01-4775-B604-DDBB6DBF308C}" srcOrd="5" destOrd="0" presId="urn:microsoft.com/office/officeart/2005/8/layout/vList2"/>
    <dgm:cxn modelId="{A9069F50-D645-4467-B45F-7A81C91A9D79}" type="presParOf" srcId="{0C98DA11-0436-4C48-BEA4-1065541D9313}" destId="{3DBA9F84-4F9E-4674-AEEE-1E7BE1ED3A4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41EC268-9711-4DA0-813B-F570CA42091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85B6826-0942-4123-BCBC-97CA33AD4FB8}">
      <dgm:prSet/>
      <dgm:spPr/>
      <dgm:t>
        <a:bodyPr/>
        <a:lstStyle/>
        <a:p>
          <a:r>
            <a:rPr lang="en-US"/>
            <a:t>Increased Treasury supply raises yields</a:t>
          </a:r>
        </a:p>
      </dgm:t>
    </dgm:pt>
    <dgm:pt modelId="{CF414FA4-9181-4206-885B-2D2B9BC04F30}" type="parTrans" cxnId="{A85C5DF2-B57E-4520-BF32-51213C5CFBAB}">
      <dgm:prSet/>
      <dgm:spPr/>
      <dgm:t>
        <a:bodyPr/>
        <a:lstStyle/>
        <a:p>
          <a:endParaRPr lang="en-US"/>
        </a:p>
      </dgm:t>
    </dgm:pt>
    <dgm:pt modelId="{F636D9FD-E6E1-41D0-8F1B-5A484516AE04}" type="sibTrans" cxnId="{A85C5DF2-B57E-4520-BF32-51213C5CFBAB}">
      <dgm:prSet/>
      <dgm:spPr/>
      <dgm:t>
        <a:bodyPr/>
        <a:lstStyle/>
        <a:p>
          <a:endParaRPr lang="en-US"/>
        </a:p>
      </dgm:t>
    </dgm:pt>
    <dgm:pt modelId="{5FD097B3-5F8C-43D7-8F3F-5F3C0D807B7D}">
      <dgm:prSet/>
      <dgm:spPr/>
      <dgm:t>
        <a:bodyPr/>
        <a:lstStyle/>
        <a:p>
          <a:r>
            <a:rPr lang="en-US"/>
            <a:t>April 2022: 10-year yield rose from 2.4% to 2.9%</a:t>
          </a:r>
        </a:p>
      </dgm:t>
    </dgm:pt>
    <dgm:pt modelId="{442CFB81-7DB8-4CAB-A099-2CA54F1C6B94}" type="parTrans" cxnId="{D3F9D3B6-02F6-4BB9-A106-E4B1C281EC5D}">
      <dgm:prSet/>
      <dgm:spPr/>
      <dgm:t>
        <a:bodyPr/>
        <a:lstStyle/>
        <a:p>
          <a:endParaRPr lang="en-US"/>
        </a:p>
      </dgm:t>
    </dgm:pt>
    <dgm:pt modelId="{5AC38B70-9F6C-433D-948C-613956E65F6F}" type="sibTrans" cxnId="{D3F9D3B6-02F6-4BB9-A106-E4B1C281EC5D}">
      <dgm:prSet/>
      <dgm:spPr/>
      <dgm:t>
        <a:bodyPr/>
        <a:lstStyle/>
        <a:p>
          <a:endParaRPr lang="en-US"/>
        </a:p>
      </dgm:t>
    </dgm:pt>
    <dgm:pt modelId="{FA05973C-7D21-4EC3-8FD4-5B029C2CDACD}">
      <dgm:prSet/>
      <dgm:spPr/>
      <dgm:t>
        <a:bodyPr/>
        <a:lstStyle/>
        <a:p>
          <a:r>
            <a:rPr lang="en-US"/>
            <a:t>Late 2023: yields approached 5%</a:t>
          </a:r>
        </a:p>
      </dgm:t>
    </dgm:pt>
    <dgm:pt modelId="{86EA28D3-0E2E-4555-B5E3-3B7798D1205A}" type="parTrans" cxnId="{7F839F3D-2D7F-4FB5-9780-5FE3A56F6441}">
      <dgm:prSet/>
      <dgm:spPr/>
      <dgm:t>
        <a:bodyPr/>
        <a:lstStyle/>
        <a:p>
          <a:endParaRPr lang="en-US"/>
        </a:p>
      </dgm:t>
    </dgm:pt>
    <dgm:pt modelId="{6FE2D8F3-FDD1-4025-A42A-1BD078E42C53}" type="sibTrans" cxnId="{7F839F3D-2D7F-4FB5-9780-5FE3A56F6441}">
      <dgm:prSet/>
      <dgm:spPr/>
      <dgm:t>
        <a:bodyPr/>
        <a:lstStyle/>
        <a:p>
          <a:endParaRPr lang="en-US"/>
        </a:p>
      </dgm:t>
    </dgm:pt>
    <dgm:pt modelId="{339F1DAE-FD8E-4A03-A564-9CAA4E184935}">
      <dgm:prSet/>
      <dgm:spPr/>
      <dgm:t>
        <a:bodyPr/>
        <a:lstStyle/>
        <a:p>
          <a:r>
            <a:rPr lang="en-US"/>
            <a:t>Private investors are filling the gap</a:t>
          </a:r>
        </a:p>
      </dgm:t>
    </dgm:pt>
    <dgm:pt modelId="{0A43781D-6051-4246-AD09-339335B1BA43}" type="parTrans" cxnId="{66C8304D-0479-40BA-AE70-08726444938B}">
      <dgm:prSet/>
      <dgm:spPr/>
      <dgm:t>
        <a:bodyPr/>
        <a:lstStyle/>
        <a:p>
          <a:endParaRPr lang="en-US"/>
        </a:p>
      </dgm:t>
    </dgm:pt>
    <dgm:pt modelId="{808B640F-E231-440E-8818-7C4AF5A8F053}" type="sibTrans" cxnId="{66C8304D-0479-40BA-AE70-08726444938B}">
      <dgm:prSet/>
      <dgm:spPr/>
      <dgm:t>
        <a:bodyPr/>
        <a:lstStyle/>
        <a:p>
          <a:endParaRPr lang="en-US"/>
        </a:p>
      </dgm:t>
    </dgm:pt>
    <dgm:pt modelId="{9537ADB0-980D-4563-8458-9EC047AB305A}" type="pres">
      <dgm:prSet presAssocID="{F41EC268-9711-4DA0-813B-F570CA42091F}" presName="linear" presStyleCnt="0">
        <dgm:presLayoutVars>
          <dgm:animLvl val="lvl"/>
          <dgm:resizeHandles val="exact"/>
        </dgm:presLayoutVars>
      </dgm:prSet>
      <dgm:spPr/>
    </dgm:pt>
    <dgm:pt modelId="{C4A940B3-4950-40F3-9BEB-0FA8691EAB8A}" type="pres">
      <dgm:prSet presAssocID="{985B6826-0942-4123-BCBC-97CA33AD4FB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0282C5A-E1EA-4D71-AEB1-431D25ED6B60}" type="pres">
      <dgm:prSet presAssocID="{F636D9FD-E6E1-41D0-8F1B-5A484516AE04}" presName="spacer" presStyleCnt="0"/>
      <dgm:spPr/>
    </dgm:pt>
    <dgm:pt modelId="{1F5B3436-652B-413D-B0FF-E3F5773E4FAB}" type="pres">
      <dgm:prSet presAssocID="{5FD097B3-5F8C-43D7-8F3F-5F3C0D807B7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368AF4E-AA4E-4728-8E2E-23A90665FC60}" type="pres">
      <dgm:prSet presAssocID="{5AC38B70-9F6C-433D-948C-613956E65F6F}" presName="spacer" presStyleCnt="0"/>
      <dgm:spPr/>
    </dgm:pt>
    <dgm:pt modelId="{C420D426-505A-45CB-B5EE-A52D6B9870A7}" type="pres">
      <dgm:prSet presAssocID="{FA05973C-7D21-4EC3-8FD4-5B029C2CDAC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4729B1C-FCEC-497F-B3F2-FC2659C864DF}" type="pres">
      <dgm:prSet presAssocID="{6FE2D8F3-FDD1-4025-A42A-1BD078E42C53}" presName="spacer" presStyleCnt="0"/>
      <dgm:spPr/>
    </dgm:pt>
    <dgm:pt modelId="{155F73C4-CED2-46C9-9344-DBA957598272}" type="pres">
      <dgm:prSet presAssocID="{339F1DAE-FD8E-4A03-A564-9CAA4E18493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F839F3D-2D7F-4FB5-9780-5FE3A56F6441}" srcId="{F41EC268-9711-4DA0-813B-F570CA42091F}" destId="{FA05973C-7D21-4EC3-8FD4-5B029C2CDACD}" srcOrd="2" destOrd="0" parTransId="{86EA28D3-0E2E-4555-B5E3-3B7798D1205A}" sibTransId="{6FE2D8F3-FDD1-4025-A42A-1BD078E42C53}"/>
    <dgm:cxn modelId="{D5F3FE4A-A25D-49EE-BD00-F44818E9BC90}" type="presOf" srcId="{985B6826-0942-4123-BCBC-97CA33AD4FB8}" destId="{C4A940B3-4950-40F3-9BEB-0FA8691EAB8A}" srcOrd="0" destOrd="0" presId="urn:microsoft.com/office/officeart/2005/8/layout/vList2"/>
    <dgm:cxn modelId="{66C8304D-0479-40BA-AE70-08726444938B}" srcId="{F41EC268-9711-4DA0-813B-F570CA42091F}" destId="{339F1DAE-FD8E-4A03-A564-9CAA4E184935}" srcOrd="3" destOrd="0" parTransId="{0A43781D-6051-4246-AD09-339335B1BA43}" sibTransId="{808B640F-E231-440E-8818-7C4AF5A8F053}"/>
    <dgm:cxn modelId="{304DC36D-8CCB-45D2-BEE0-DD2B98833C39}" type="presOf" srcId="{F41EC268-9711-4DA0-813B-F570CA42091F}" destId="{9537ADB0-980D-4563-8458-9EC047AB305A}" srcOrd="0" destOrd="0" presId="urn:microsoft.com/office/officeart/2005/8/layout/vList2"/>
    <dgm:cxn modelId="{37094D50-EF33-4C7E-A315-610524B5890E}" type="presOf" srcId="{5FD097B3-5F8C-43D7-8F3F-5F3C0D807B7D}" destId="{1F5B3436-652B-413D-B0FF-E3F5773E4FAB}" srcOrd="0" destOrd="0" presId="urn:microsoft.com/office/officeart/2005/8/layout/vList2"/>
    <dgm:cxn modelId="{D3F9D3B6-02F6-4BB9-A106-E4B1C281EC5D}" srcId="{F41EC268-9711-4DA0-813B-F570CA42091F}" destId="{5FD097B3-5F8C-43D7-8F3F-5F3C0D807B7D}" srcOrd="1" destOrd="0" parTransId="{442CFB81-7DB8-4CAB-A099-2CA54F1C6B94}" sibTransId="{5AC38B70-9F6C-433D-948C-613956E65F6F}"/>
    <dgm:cxn modelId="{738D21CE-8189-4130-9576-F19D3DF6823C}" type="presOf" srcId="{FA05973C-7D21-4EC3-8FD4-5B029C2CDACD}" destId="{C420D426-505A-45CB-B5EE-A52D6B9870A7}" srcOrd="0" destOrd="0" presId="urn:microsoft.com/office/officeart/2005/8/layout/vList2"/>
    <dgm:cxn modelId="{FBBBC9E1-81E5-4B85-BC74-586DE234DD4E}" type="presOf" srcId="{339F1DAE-FD8E-4A03-A564-9CAA4E184935}" destId="{155F73C4-CED2-46C9-9344-DBA957598272}" srcOrd="0" destOrd="0" presId="urn:microsoft.com/office/officeart/2005/8/layout/vList2"/>
    <dgm:cxn modelId="{A85C5DF2-B57E-4520-BF32-51213C5CFBAB}" srcId="{F41EC268-9711-4DA0-813B-F570CA42091F}" destId="{985B6826-0942-4123-BCBC-97CA33AD4FB8}" srcOrd="0" destOrd="0" parTransId="{CF414FA4-9181-4206-885B-2D2B9BC04F30}" sibTransId="{F636D9FD-E6E1-41D0-8F1B-5A484516AE04}"/>
    <dgm:cxn modelId="{7ADBD15B-FFAC-49B6-AEE6-8CE26888FCAD}" type="presParOf" srcId="{9537ADB0-980D-4563-8458-9EC047AB305A}" destId="{C4A940B3-4950-40F3-9BEB-0FA8691EAB8A}" srcOrd="0" destOrd="0" presId="urn:microsoft.com/office/officeart/2005/8/layout/vList2"/>
    <dgm:cxn modelId="{8F9E1AB3-7DEB-47A5-A07A-1BE4FCA889DC}" type="presParOf" srcId="{9537ADB0-980D-4563-8458-9EC047AB305A}" destId="{B0282C5A-E1EA-4D71-AEB1-431D25ED6B60}" srcOrd="1" destOrd="0" presId="urn:microsoft.com/office/officeart/2005/8/layout/vList2"/>
    <dgm:cxn modelId="{D6EF717A-75EF-4E17-A6A6-C6D3F00DB0AC}" type="presParOf" srcId="{9537ADB0-980D-4563-8458-9EC047AB305A}" destId="{1F5B3436-652B-413D-B0FF-E3F5773E4FAB}" srcOrd="2" destOrd="0" presId="urn:microsoft.com/office/officeart/2005/8/layout/vList2"/>
    <dgm:cxn modelId="{63129C02-92EA-42C8-85EB-0E4B6E910FE0}" type="presParOf" srcId="{9537ADB0-980D-4563-8458-9EC047AB305A}" destId="{E368AF4E-AA4E-4728-8E2E-23A90665FC60}" srcOrd="3" destOrd="0" presId="urn:microsoft.com/office/officeart/2005/8/layout/vList2"/>
    <dgm:cxn modelId="{2D33602D-2512-47D4-8810-A2C4E835EAC8}" type="presParOf" srcId="{9537ADB0-980D-4563-8458-9EC047AB305A}" destId="{C420D426-505A-45CB-B5EE-A52D6B9870A7}" srcOrd="4" destOrd="0" presId="urn:microsoft.com/office/officeart/2005/8/layout/vList2"/>
    <dgm:cxn modelId="{AFEDE9EC-7C30-4E8D-8F04-A0E26D3676C6}" type="presParOf" srcId="{9537ADB0-980D-4563-8458-9EC047AB305A}" destId="{14729B1C-FCEC-497F-B3F2-FC2659C864DF}" srcOrd="5" destOrd="0" presId="urn:microsoft.com/office/officeart/2005/8/layout/vList2"/>
    <dgm:cxn modelId="{3C3C4332-E5ED-4254-B958-E3E1AC062922}" type="presParOf" srcId="{9537ADB0-980D-4563-8458-9EC047AB305A}" destId="{155F73C4-CED2-46C9-9344-DBA95759827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E8220D-01C3-4C3E-B2E9-6F300E483F6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5ADBFEA-BBA6-4C4C-A1BE-45E5892B4EDB}">
      <dgm:prSet/>
      <dgm:spPr/>
      <dgm:t>
        <a:bodyPr/>
        <a:lstStyle/>
        <a:p>
          <a:r>
            <a:rPr lang="en-US"/>
            <a:t>Higher interest rates across economy</a:t>
          </a:r>
        </a:p>
      </dgm:t>
    </dgm:pt>
    <dgm:pt modelId="{E220BE95-513B-46C7-95B1-41DF62EFB6A5}" type="parTrans" cxnId="{6031C2A8-3B8A-4684-A672-C9C169AA3966}">
      <dgm:prSet/>
      <dgm:spPr/>
      <dgm:t>
        <a:bodyPr/>
        <a:lstStyle/>
        <a:p>
          <a:endParaRPr lang="en-US"/>
        </a:p>
      </dgm:t>
    </dgm:pt>
    <dgm:pt modelId="{F5A41551-9953-4503-820A-F93F55CB1A40}" type="sibTrans" cxnId="{6031C2A8-3B8A-4684-A672-C9C169AA3966}">
      <dgm:prSet/>
      <dgm:spPr/>
      <dgm:t>
        <a:bodyPr/>
        <a:lstStyle/>
        <a:p>
          <a:endParaRPr lang="en-US"/>
        </a:p>
      </dgm:t>
    </dgm:pt>
    <dgm:pt modelId="{5FA4FCF8-626A-4DB7-B1E6-9F0024D87F16}">
      <dgm:prSet/>
      <dgm:spPr/>
      <dgm:t>
        <a:bodyPr/>
        <a:lstStyle/>
        <a:p>
          <a:r>
            <a:rPr lang="en-US"/>
            <a:t>Impact on mortgages, loans, credit</a:t>
          </a:r>
        </a:p>
      </dgm:t>
    </dgm:pt>
    <dgm:pt modelId="{8CBE8EBC-C0B4-45C5-8511-EE70583BB72E}" type="parTrans" cxnId="{E298B777-86D3-4EC7-9207-48687B043920}">
      <dgm:prSet/>
      <dgm:spPr/>
      <dgm:t>
        <a:bodyPr/>
        <a:lstStyle/>
        <a:p>
          <a:endParaRPr lang="en-US"/>
        </a:p>
      </dgm:t>
    </dgm:pt>
    <dgm:pt modelId="{6EC39A74-283B-4511-9E4E-07263CBACD12}" type="sibTrans" cxnId="{E298B777-86D3-4EC7-9207-48687B043920}">
      <dgm:prSet/>
      <dgm:spPr/>
      <dgm:t>
        <a:bodyPr/>
        <a:lstStyle/>
        <a:p>
          <a:endParaRPr lang="en-US"/>
        </a:p>
      </dgm:t>
    </dgm:pt>
    <dgm:pt modelId="{90A18271-F4E1-4C97-8244-A9025078C9E8}">
      <dgm:prSet/>
      <dgm:spPr/>
      <dgm:t>
        <a:bodyPr/>
        <a:lstStyle/>
        <a:p>
          <a:r>
            <a:rPr lang="en-US"/>
            <a:t>Potential for mild inflation via dollar effects</a:t>
          </a:r>
        </a:p>
      </dgm:t>
    </dgm:pt>
    <dgm:pt modelId="{28AB169E-79AF-4448-9CB8-CD9169D3658F}" type="parTrans" cxnId="{7B2F39AC-855E-4396-9F2E-0BE19E5D122A}">
      <dgm:prSet/>
      <dgm:spPr/>
      <dgm:t>
        <a:bodyPr/>
        <a:lstStyle/>
        <a:p>
          <a:endParaRPr lang="en-US"/>
        </a:p>
      </dgm:t>
    </dgm:pt>
    <dgm:pt modelId="{07BE4616-8C5E-4018-870C-71AE9F35801D}" type="sibTrans" cxnId="{7B2F39AC-855E-4396-9F2E-0BE19E5D122A}">
      <dgm:prSet/>
      <dgm:spPr/>
      <dgm:t>
        <a:bodyPr/>
        <a:lstStyle/>
        <a:p>
          <a:endParaRPr lang="en-US"/>
        </a:p>
      </dgm:t>
    </dgm:pt>
    <dgm:pt modelId="{796AF850-9B5B-49BB-97B9-524D49F0966F}" type="pres">
      <dgm:prSet presAssocID="{33E8220D-01C3-4C3E-B2E9-6F300E483F69}" presName="linear" presStyleCnt="0">
        <dgm:presLayoutVars>
          <dgm:animLvl val="lvl"/>
          <dgm:resizeHandles val="exact"/>
        </dgm:presLayoutVars>
      </dgm:prSet>
      <dgm:spPr/>
    </dgm:pt>
    <dgm:pt modelId="{F7EE3289-E1CE-411E-9CDD-D23776178962}" type="pres">
      <dgm:prSet presAssocID="{25ADBFEA-BBA6-4C4C-A1BE-45E5892B4ED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5017028-26A0-4962-9B3F-16232E43D5DB}" type="pres">
      <dgm:prSet presAssocID="{F5A41551-9953-4503-820A-F93F55CB1A40}" presName="spacer" presStyleCnt="0"/>
      <dgm:spPr/>
    </dgm:pt>
    <dgm:pt modelId="{810ED08F-3DBC-4B1F-BDCD-34CDD5CD0827}" type="pres">
      <dgm:prSet presAssocID="{5FA4FCF8-626A-4DB7-B1E6-9F0024D87F1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EF16FEB-275F-40E6-9898-F888A8F58301}" type="pres">
      <dgm:prSet presAssocID="{6EC39A74-283B-4511-9E4E-07263CBACD12}" presName="spacer" presStyleCnt="0"/>
      <dgm:spPr/>
    </dgm:pt>
    <dgm:pt modelId="{77D9E4A2-7B8B-4D3E-987D-D613B86E7211}" type="pres">
      <dgm:prSet presAssocID="{90A18271-F4E1-4C97-8244-A9025078C9E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E96151B-BE77-4EDF-8AB6-793B16D49DD9}" type="presOf" srcId="{90A18271-F4E1-4C97-8244-A9025078C9E8}" destId="{77D9E4A2-7B8B-4D3E-987D-D613B86E7211}" srcOrd="0" destOrd="0" presId="urn:microsoft.com/office/officeart/2005/8/layout/vList2"/>
    <dgm:cxn modelId="{E298B777-86D3-4EC7-9207-48687B043920}" srcId="{33E8220D-01C3-4C3E-B2E9-6F300E483F69}" destId="{5FA4FCF8-626A-4DB7-B1E6-9F0024D87F16}" srcOrd="1" destOrd="0" parTransId="{8CBE8EBC-C0B4-45C5-8511-EE70583BB72E}" sibTransId="{6EC39A74-283B-4511-9E4E-07263CBACD12}"/>
    <dgm:cxn modelId="{7104048B-8A83-47E7-8B93-46EE44AAB4B6}" type="presOf" srcId="{25ADBFEA-BBA6-4C4C-A1BE-45E5892B4EDB}" destId="{F7EE3289-E1CE-411E-9CDD-D23776178962}" srcOrd="0" destOrd="0" presId="urn:microsoft.com/office/officeart/2005/8/layout/vList2"/>
    <dgm:cxn modelId="{9C967490-84A6-4648-9D6B-68DE29173AEB}" type="presOf" srcId="{5FA4FCF8-626A-4DB7-B1E6-9F0024D87F16}" destId="{810ED08F-3DBC-4B1F-BDCD-34CDD5CD0827}" srcOrd="0" destOrd="0" presId="urn:microsoft.com/office/officeart/2005/8/layout/vList2"/>
    <dgm:cxn modelId="{8E6CF9A4-9EAC-4A92-88BA-4C47D176913A}" type="presOf" srcId="{33E8220D-01C3-4C3E-B2E9-6F300E483F69}" destId="{796AF850-9B5B-49BB-97B9-524D49F0966F}" srcOrd="0" destOrd="0" presId="urn:microsoft.com/office/officeart/2005/8/layout/vList2"/>
    <dgm:cxn modelId="{6031C2A8-3B8A-4684-A672-C9C169AA3966}" srcId="{33E8220D-01C3-4C3E-B2E9-6F300E483F69}" destId="{25ADBFEA-BBA6-4C4C-A1BE-45E5892B4EDB}" srcOrd="0" destOrd="0" parTransId="{E220BE95-513B-46C7-95B1-41DF62EFB6A5}" sibTransId="{F5A41551-9953-4503-820A-F93F55CB1A40}"/>
    <dgm:cxn modelId="{7B2F39AC-855E-4396-9F2E-0BE19E5D122A}" srcId="{33E8220D-01C3-4C3E-B2E9-6F300E483F69}" destId="{90A18271-F4E1-4C97-8244-A9025078C9E8}" srcOrd="2" destOrd="0" parTransId="{28AB169E-79AF-4448-9CB8-CD9169D3658F}" sibTransId="{07BE4616-8C5E-4018-870C-71AE9F35801D}"/>
    <dgm:cxn modelId="{DCD077CF-4F44-4AE9-9662-6787676E111A}" type="presParOf" srcId="{796AF850-9B5B-49BB-97B9-524D49F0966F}" destId="{F7EE3289-E1CE-411E-9CDD-D23776178962}" srcOrd="0" destOrd="0" presId="urn:microsoft.com/office/officeart/2005/8/layout/vList2"/>
    <dgm:cxn modelId="{15EEB392-92C8-4384-B706-0452224654A2}" type="presParOf" srcId="{796AF850-9B5B-49BB-97B9-524D49F0966F}" destId="{65017028-26A0-4962-9B3F-16232E43D5DB}" srcOrd="1" destOrd="0" presId="urn:microsoft.com/office/officeart/2005/8/layout/vList2"/>
    <dgm:cxn modelId="{918448E3-6CCC-4337-B0C4-E868E605FCA4}" type="presParOf" srcId="{796AF850-9B5B-49BB-97B9-524D49F0966F}" destId="{810ED08F-3DBC-4B1F-BDCD-34CDD5CD0827}" srcOrd="2" destOrd="0" presId="urn:microsoft.com/office/officeart/2005/8/layout/vList2"/>
    <dgm:cxn modelId="{4ABDD7BE-A15A-4FED-9F81-7A272AEF3B24}" type="presParOf" srcId="{796AF850-9B5B-49BB-97B9-524D49F0966F}" destId="{DEF16FEB-275F-40E6-9898-F888A8F58301}" srcOrd="3" destOrd="0" presId="urn:microsoft.com/office/officeart/2005/8/layout/vList2"/>
    <dgm:cxn modelId="{757E6422-24C4-42ED-AC8C-6F8C5735B52F}" type="presParOf" srcId="{796AF850-9B5B-49BB-97B9-524D49F0966F}" destId="{77D9E4A2-7B8B-4D3E-987D-D613B86E721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E9D6640-27D4-4E15-8A99-77996557A80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650473F-F5B3-4D80-B5D9-7844D759C454}">
      <dgm:prSet/>
      <dgm:spPr/>
      <dgm:t>
        <a:bodyPr/>
        <a:lstStyle/>
        <a:p>
          <a:r>
            <a:rPr lang="en-US"/>
            <a:t>2024: U.S. domestic investors hold ~78% of Treasuries</a:t>
          </a:r>
        </a:p>
      </dgm:t>
    </dgm:pt>
    <dgm:pt modelId="{B4D9C8D6-A287-478A-8228-E8B011EA602C}" type="parTrans" cxnId="{061986D1-B505-456D-AED4-101718460D9D}">
      <dgm:prSet/>
      <dgm:spPr/>
      <dgm:t>
        <a:bodyPr/>
        <a:lstStyle/>
        <a:p>
          <a:endParaRPr lang="en-US"/>
        </a:p>
      </dgm:t>
    </dgm:pt>
    <dgm:pt modelId="{EB77FA5B-C99C-42CA-B501-E5AF2B2EA1AB}" type="sibTrans" cxnId="{061986D1-B505-456D-AED4-101718460D9D}">
      <dgm:prSet/>
      <dgm:spPr/>
      <dgm:t>
        <a:bodyPr/>
        <a:lstStyle/>
        <a:p>
          <a:endParaRPr lang="en-US"/>
        </a:p>
      </dgm:t>
    </dgm:pt>
    <dgm:pt modelId="{05F669CF-CDDB-435A-A46A-2CEE9086D647}">
      <dgm:prSet/>
      <dgm:spPr/>
      <dgm:t>
        <a:bodyPr/>
        <a:lstStyle/>
        <a:p>
          <a:r>
            <a:rPr lang="en-US"/>
            <a:t>Foreign investors hold ~22%</a:t>
          </a:r>
        </a:p>
      </dgm:t>
    </dgm:pt>
    <dgm:pt modelId="{E2A8CC90-C1AB-4A5B-B6AA-A6BA5DA8E17A}" type="parTrans" cxnId="{18F6D12C-138D-42FD-B72A-34E79BE4F733}">
      <dgm:prSet/>
      <dgm:spPr/>
      <dgm:t>
        <a:bodyPr/>
        <a:lstStyle/>
        <a:p>
          <a:endParaRPr lang="en-US"/>
        </a:p>
      </dgm:t>
    </dgm:pt>
    <dgm:pt modelId="{EF15A976-D440-4404-83B2-62B5F8A5CFBE}" type="sibTrans" cxnId="{18F6D12C-138D-42FD-B72A-34E79BE4F733}">
      <dgm:prSet/>
      <dgm:spPr/>
      <dgm:t>
        <a:bodyPr/>
        <a:lstStyle/>
        <a:p>
          <a:endParaRPr lang="en-US"/>
        </a:p>
      </dgm:t>
    </dgm:pt>
    <dgm:pt modelId="{FBCDD7CA-91C5-4023-BB13-F0610065B4AD}">
      <dgm:prSet/>
      <dgm:spPr/>
      <dgm:t>
        <a:bodyPr/>
        <a:lstStyle/>
        <a:p>
          <a:r>
            <a:rPr lang="en-US"/>
            <a:t>Greater internal reliance on debt financing</a:t>
          </a:r>
        </a:p>
      </dgm:t>
    </dgm:pt>
    <dgm:pt modelId="{4808E915-0404-454F-AAB3-C3ECEDDD277C}" type="parTrans" cxnId="{81F0E15A-D727-4956-B12C-29FFE7E184E6}">
      <dgm:prSet/>
      <dgm:spPr/>
      <dgm:t>
        <a:bodyPr/>
        <a:lstStyle/>
        <a:p>
          <a:endParaRPr lang="en-US"/>
        </a:p>
      </dgm:t>
    </dgm:pt>
    <dgm:pt modelId="{82A75B5B-4568-4581-A5BA-02D5FF1A3AD6}" type="sibTrans" cxnId="{81F0E15A-D727-4956-B12C-29FFE7E184E6}">
      <dgm:prSet/>
      <dgm:spPr/>
      <dgm:t>
        <a:bodyPr/>
        <a:lstStyle/>
        <a:p>
          <a:endParaRPr lang="en-US"/>
        </a:p>
      </dgm:t>
    </dgm:pt>
    <dgm:pt modelId="{C772EED4-B24D-48C3-AFB5-45E554863A49}" type="pres">
      <dgm:prSet presAssocID="{0E9D6640-27D4-4E15-8A99-77996557A80A}" presName="linear" presStyleCnt="0">
        <dgm:presLayoutVars>
          <dgm:animLvl val="lvl"/>
          <dgm:resizeHandles val="exact"/>
        </dgm:presLayoutVars>
      </dgm:prSet>
      <dgm:spPr/>
    </dgm:pt>
    <dgm:pt modelId="{650BBD29-6A9E-4270-90C3-CE46CC927B3C}" type="pres">
      <dgm:prSet presAssocID="{C650473F-F5B3-4D80-B5D9-7844D759C45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C5FE076-762A-4F3D-B22D-BBC99AF472F0}" type="pres">
      <dgm:prSet presAssocID="{EB77FA5B-C99C-42CA-B501-E5AF2B2EA1AB}" presName="spacer" presStyleCnt="0"/>
      <dgm:spPr/>
    </dgm:pt>
    <dgm:pt modelId="{A9577D1D-A838-4F54-BD8E-3BB325ED9634}" type="pres">
      <dgm:prSet presAssocID="{05F669CF-CDDB-435A-A46A-2CEE9086D64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13F31C9-888B-4B02-91D0-222DB5AD06A6}" type="pres">
      <dgm:prSet presAssocID="{EF15A976-D440-4404-83B2-62B5F8A5CFBE}" presName="spacer" presStyleCnt="0"/>
      <dgm:spPr/>
    </dgm:pt>
    <dgm:pt modelId="{62A0F916-8034-4915-BD1A-3822FB4D85EB}" type="pres">
      <dgm:prSet presAssocID="{FBCDD7CA-91C5-4023-BB13-F0610065B4A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4E48A19-C601-4BED-AAF5-539A75320C15}" type="presOf" srcId="{0E9D6640-27D4-4E15-8A99-77996557A80A}" destId="{C772EED4-B24D-48C3-AFB5-45E554863A49}" srcOrd="0" destOrd="0" presId="urn:microsoft.com/office/officeart/2005/8/layout/vList2"/>
    <dgm:cxn modelId="{18F6D12C-138D-42FD-B72A-34E79BE4F733}" srcId="{0E9D6640-27D4-4E15-8A99-77996557A80A}" destId="{05F669CF-CDDB-435A-A46A-2CEE9086D647}" srcOrd="1" destOrd="0" parTransId="{E2A8CC90-C1AB-4A5B-B6AA-A6BA5DA8E17A}" sibTransId="{EF15A976-D440-4404-83B2-62B5F8A5CFBE}"/>
    <dgm:cxn modelId="{E7D1736A-6928-44FD-AFA9-F089E0849A57}" type="presOf" srcId="{FBCDD7CA-91C5-4023-BB13-F0610065B4AD}" destId="{62A0F916-8034-4915-BD1A-3822FB4D85EB}" srcOrd="0" destOrd="0" presId="urn:microsoft.com/office/officeart/2005/8/layout/vList2"/>
    <dgm:cxn modelId="{81F0E15A-D727-4956-B12C-29FFE7E184E6}" srcId="{0E9D6640-27D4-4E15-8A99-77996557A80A}" destId="{FBCDD7CA-91C5-4023-BB13-F0610065B4AD}" srcOrd="2" destOrd="0" parTransId="{4808E915-0404-454F-AAB3-C3ECEDDD277C}" sibTransId="{82A75B5B-4568-4581-A5BA-02D5FF1A3AD6}"/>
    <dgm:cxn modelId="{FF0261A7-1664-4CBB-ABFA-CAC412138D7E}" type="presOf" srcId="{C650473F-F5B3-4D80-B5D9-7844D759C454}" destId="{650BBD29-6A9E-4270-90C3-CE46CC927B3C}" srcOrd="0" destOrd="0" presId="urn:microsoft.com/office/officeart/2005/8/layout/vList2"/>
    <dgm:cxn modelId="{061986D1-B505-456D-AED4-101718460D9D}" srcId="{0E9D6640-27D4-4E15-8A99-77996557A80A}" destId="{C650473F-F5B3-4D80-B5D9-7844D759C454}" srcOrd="0" destOrd="0" parTransId="{B4D9C8D6-A287-478A-8228-E8B011EA602C}" sibTransId="{EB77FA5B-C99C-42CA-B501-E5AF2B2EA1AB}"/>
    <dgm:cxn modelId="{3CBB17D9-64E9-472F-A528-978C55C0743A}" type="presOf" srcId="{05F669CF-CDDB-435A-A46A-2CEE9086D647}" destId="{A9577D1D-A838-4F54-BD8E-3BB325ED9634}" srcOrd="0" destOrd="0" presId="urn:microsoft.com/office/officeart/2005/8/layout/vList2"/>
    <dgm:cxn modelId="{08CFCA71-33FB-45E1-A17C-F33320E0725F}" type="presParOf" srcId="{C772EED4-B24D-48C3-AFB5-45E554863A49}" destId="{650BBD29-6A9E-4270-90C3-CE46CC927B3C}" srcOrd="0" destOrd="0" presId="urn:microsoft.com/office/officeart/2005/8/layout/vList2"/>
    <dgm:cxn modelId="{A04573C5-5220-4AE8-8E51-82DA9926B796}" type="presParOf" srcId="{C772EED4-B24D-48C3-AFB5-45E554863A49}" destId="{2C5FE076-762A-4F3D-B22D-BBC99AF472F0}" srcOrd="1" destOrd="0" presId="urn:microsoft.com/office/officeart/2005/8/layout/vList2"/>
    <dgm:cxn modelId="{33F14329-AC89-42CD-9DA9-644EEA7ECCF6}" type="presParOf" srcId="{C772EED4-B24D-48C3-AFB5-45E554863A49}" destId="{A9577D1D-A838-4F54-BD8E-3BB325ED9634}" srcOrd="2" destOrd="0" presId="urn:microsoft.com/office/officeart/2005/8/layout/vList2"/>
    <dgm:cxn modelId="{29A4A28B-E3E0-41D1-BB50-ECAE63A731FE}" type="presParOf" srcId="{C772EED4-B24D-48C3-AFB5-45E554863A49}" destId="{613F31C9-888B-4B02-91D0-222DB5AD06A6}" srcOrd="3" destOrd="0" presId="urn:microsoft.com/office/officeart/2005/8/layout/vList2"/>
    <dgm:cxn modelId="{03BD486D-3ED1-4F19-B762-08AEA039F984}" type="presParOf" srcId="{C772EED4-B24D-48C3-AFB5-45E554863A49}" destId="{62A0F916-8034-4915-BD1A-3822FB4D85E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14254B1-E6C3-4310-94F0-F517FDDF2A3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4864243-4221-4602-B1F6-FAF7AF67F348}">
      <dgm:prSet/>
      <dgm:spPr/>
      <dgm:t>
        <a:bodyPr/>
        <a:lstStyle/>
        <a:p>
          <a:r>
            <a:rPr lang="en-US"/>
            <a:t>No signs of panic from officials</a:t>
          </a:r>
        </a:p>
      </dgm:t>
    </dgm:pt>
    <dgm:pt modelId="{523C7601-B946-4ED5-A527-86BB60ECED97}" type="parTrans" cxnId="{D1DDDB6A-1BD9-49A2-9BD8-8940146A667B}">
      <dgm:prSet/>
      <dgm:spPr/>
      <dgm:t>
        <a:bodyPr/>
        <a:lstStyle/>
        <a:p>
          <a:endParaRPr lang="en-US"/>
        </a:p>
      </dgm:t>
    </dgm:pt>
    <dgm:pt modelId="{B4208DD7-6481-433D-A82F-E7E79207B0EA}" type="sibTrans" cxnId="{D1DDDB6A-1BD9-49A2-9BD8-8940146A667B}">
      <dgm:prSet/>
      <dgm:spPr/>
      <dgm:t>
        <a:bodyPr/>
        <a:lstStyle/>
        <a:p>
          <a:endParaRPr lang="en-US"/>
        </a:p>
      </dgm:t>
    </dgm:pt>
    <dgm:pt modelId="{E3B4996D-2B66-44BE-ADA5-F762B8D69DDB}">
      <dgm:prSet/>
      <dgm:spPr/>
      <dgm:t>
        <a:bodyPr/>
        <a:lstStyle/>
        <a:p>
          <a:r>
            <a:rPr lang="en-US"/>
            <a:t>Tools in place: repo facilities, Fed support</a:t>
          </a:r>
        </a:p>
      </dgm:t>
    </dgm:pt>
    <dgm:pt modelId="{54488149-9806-479B-A547-D0B03537D915}" type="parTrans" cxnId="{7AF91743-2B46-4F6E-A35C-408AF6740F35}">
      <dgm:prSet/>
      <dgm:spPr/>
      <dgm:t>
        <a:bodyPr/>
        <a:lstStyle/>
        <a:p>
          <a:endParaRPr lang="en-US"/>
        </a:p>
      </dgm:t>
    </dgm:pt>
    <dgm:pt modelId="{0AF2AE39-3661-43B9-B792-E2C2C64787F3}" type="sibTrans" cxnId="{7AF91743-2B46-4F6E-A35C-408AF6740F35}">
      <dgm:prSet/>
      <dgm:spPr/>
      <dgm:t>
        <a:bodyPr/>
        <a:lstStyle/>
        <a:p>
          <a:endParaRPr lang="en-US"/>
        </a:p>
      </dgm:t>
    </dgm:pt>
    <dgm:pt modelId="{6C2F4A7E-FA93-49AD-8410-AE67DEED7472}">
      <dgm:prSet/>
      <dgm:spPr/>
      <dgm:t>
        <a:bodyPr/>
        <a:lstStyle/>
        <a:p>
          <a:r>
            <a:rPr lang="en-US"/>
            <a:t>China also has incentives to avoid disruption</a:t>
          </a:r>
        </a:p>
      </dgm:t>
    </dgm:pt>
    <dgm:pt modelId="{A8440622-CDD3-4A4B-BBF2-B4536FBC55CC}" type="parTrans" cxnId="{07A21E2A-A2D2-4EC6-8996-7F54C1C2A615}">
      <dgm:prSet/>
      <dgm:spPr/>
      <dgm:t>
        <a:bodyPr/>
        <a:lstStyle/>
        <a:p>
          <a:endParaRPr lang="en-US"/>
        </a:p>
      </dgm:t>
    </dgm:pt>
    <dgm:pt modelId="{46EA3B00-7ABA-49B8-8A4F-85708D24D78C}" type="sibTrans" cxnId="{07A21E2A-A2D2-4EC6-8996-7F54C1C2A615}">
      <dgm:prSet/>
      <dgm:spPr/>
      <dgm:t>
        <a:bodyPr/>
        <a:lstStyle/>
        <a:p>
          <a:endParaRPr lang="en-US"/>
        </a:p>
      </dgm:t>
    </dgm:pt>
    <dgm:pt modelId="{B4E2881A-AC24-484E-80C7-C234E49B1913}" type="pres">
      <dgm:prSet presAssocID="{E14254B1-E6C3-4310-94F0-F517FDDF2A38}" presName="linear" presStyleCnt="0">
        <dgm:presLayoutVars>
          <dgm:animLvl val="lvl"/>
          <dgm:resizeHandles val="exact"/>
        </dgm:presLayoutVars>
      </dgm:prSet>
      <dgm:spPr/>
    </dgm:pt>
    <dgm:pt modelId="{7E30072C-A7F5-46D1-B3E4-77542AF2E334}" type="pres">
      <dgm:prSet presAssocID="{34864243-4221-4602-B1F6-FAF7AF67F34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F3629C0-EB67-44D3-A3FF-DF940B14B31E}" type="pres">
      <dgm:prSet presAssocID="{B4208DD7-6481-433D-A82F-E7E79207B0EA}" presName="spacer" presStyleCnt="0"/>
      <dgm:spPr/>
    </dgm:pt>
    <dgm:pt modelId="{F3029094-D8EE-4EB5-AEF0-247CCFDB9943}" type="pres">
      <dgm:prSet presAssocID="{E3B4996D-2B66-44BE-ADA5-F762B8D69DD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A0E1809-909D-4D20-B1FE-CBD78C53DAD4}" type="pres">
      <dgm:prSet presAssocID="{0AF2AE39-3661-43B9-B792-E2C2C64787F3}" presName="spacer" presStyleCnt="0"/>
      <dgm:spPr/>
    </dgm:pt>
    <dgm:pt modelId="{11D32516-2FD9-4492-9EFB-8AC7FF3385F5}" type="pres">
      <dgm:prSet presAssocID="{6C2F4A7E-FA93-49AD-8410-AE67DEED747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9D61F27-66F3-4B1B-9D92-BD1EFD3B6CFB}" type="presOf" srcId="{6C2F4A7E-FA93-49AD-8410-AE67DEED7472}" destId="{11D32516-2FD9-4492-9EFB-8AC7FF3385F5}" srcOrd="0" destOrd="0" presId="urn:microsoft.com/office/officeart/2005/8/layout/vList2"/>
    <dgm:cxn modelId="{07A21E2A-A2D2-4EC6-8996-7F54C1C2A615}" srcId="{E14254B1-E6C3-4310-94F0-F517FDDF2A38}" destId="{6C2F4A7E-FA93-49AD-8410-AE67DEED7472}" srcOrd="2" destOrd="0" parTransId="{A8440622-CDD3-4A4B-BBF2-B4536FBC55CC}" sibTransId="{46EA3B00-7ABA-49B8-8A4F-85708D24D78C}"/>
    <dgm:cxn modelId="{7AF91743-2B46-4F6E-A35C-408AF6740F35}" srcId="{E14254B1-E6C3-4310-94F0-F517FDDF2A38}" destId="{E3B4996D-2B66-44BE-ADA5-F762B8D69DDB}" srcOrd="1" destOrd="0" parTransId="{54488149-9806-479B-A547-D0B03537D915}" sibTransId="{0AF2AE39-3661-43B9-B792-E2C2C64787F3}"/>
    <dgm:cxn modelId="{D1DDDB6A-1BD9-49A2-9BD8-8940146A667B}" srcId="{E14254B1-E6C3-4310-94F0-F517FDDF2A38}" destId="{34864243-4221-4602-B1F6-FAF7AF67F348}" srcOrd="0" destOrd="0" parTransId="{523C7601-B946-4ED5-A527-86BB60ECED97}" sibTransId="{B4208DD7-6481-433D-A82F-E7E79207B0EA}"/>
    <dgm:cxn modelId="{BCF3CE4D-83C6-42FF-8A71-6374806F8CCA}" type="presOf" srcId="{34864243-4221-4602-B1F6-FAF7AF67F348}" destId="{7E30072C-A7F5-46D1-B3E4-77542AF2E334}" srcOrd="0" destOrd="0" presId="urn:microsoft.com/office/officeart/2005/8/layout/vList2"/>
    <dgm:cxn modelId="{63281CB4-6B82-4D88-BA1A-B3BA0883323E}" type="presOf" srcId="{E14254B1-E6C3-4310-94F0-F517FDDF2A38}" destId="{B4E2881A-AC24-484E-80C7-C234E49B1913}" srcOrd="0" destOrd="0" presId="urn:microsoft.com/office/officeart/2005/8/layout/vList2"/>
    <dgm:cxn modelId="{966EAEF3-F761-4CFE-A99F-460B7CCDCF66}" type="presOf" srcId="{E3B4996D-2B66-44BE-ADA5-F762B8D69DDB}" destId="{F3029094-D8EE-4EB5-AEF0-247CCFDB9943}" srcOrd="0" destOrd="0" presId="urn:microsoft.com/office/officeart/2005/8/layout/vList2"/>
    <dgm:cxn modelId="{05F785A8-5E56-4D05-8F4F-AC9A52465AE8}" type="presParOf" srcId="{B4E2881A-AC24-484E-80C7-C234E49B1913}" destId="{7E30072C-A7F5-46D1-B3E4-77542AF2E334}" srcOrd="0" destOrd="0" presId="urn:microsoft.com/office/officeart/2005/8/layout/vList2"/>
    <dgm:cxn modelId="{7DBAEB84-3F1D-4796-AB2D-97E3CDE9CECF}" type="presParOf" srcId="{B4E2881A-AC24-484E-80C7-C234E49B1913}" destId="{CF3629C0-EB67-44D3-A3FF-DF940B14B31E}" srcOrd="1" destOrd="0" presId="urn:microsoft.com/office/officeart/2005/8/layout/vList2"/>
    <dgm:cxn modelId="{A3644C62-E739-4B66-B952-72A50E39F806}" type="presParOf" srcId="{B4E2881A-AC24-484E-80C7-C234E49B1913}" destId="{F3029094-D8EE-4EB5-AEF0-247CCFDB9943}" srcOrd="2" destOrd="0" presId="urn:microsoft.com/office/officeart/2005/8/layout/vList2"/>
    <dgm:cxn modelId="{8E41DF72-ABDD-42AF-98E8-A7BC94430A82}" type="presParOf" srcId="{B4E2881A-AC24-484E-80C7-C234E49B1913}" destId="{FA0E1809-909D-4D20-B1FE-CBD78C53DAD4}" srcOrd="3" destOrd="0" presId="urn:microsoft.com/office/officeart/2005/8/layout/vList2"/>
    <dgm:cxn modelId="{FE9B617F-C9D5-43F8-83C2-E422C666EADB}" type="presParOf" srcId="{B4E2881A-AC24-484E-80C7-C234E49B1913}" destId="{11D32516-2FD9-4492-9EFB-8AC7FF3385F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D57D0A2-191C-4FC0-B33D-9E74D4D589F6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C1F1036-30CC-4F7D-AA6B-6D1F8CBB3545}">
      <dgm:prSet/>
      <dgm:spPr/>
      <dgm:t>
        <a:bodyPr/>
        <a:lstStyle/>
        <a:p>
          <a:r>
            <a:rPr lang="en-US"/>
            <a:t>China’s holdings fell significantly but gradually</a:t>
          </a:r>
        </a:p>
      </dgm:t>
    </dgm:pt>
    <dgm:pt modelId="{41481267-5A6C-4032-AC28-0F9B683FCE79}" type="parTrans" cxnId="{8F19C9A1-60F7-428E-82AC-E1BA01DB979C}">
      <dgm:prSet/>
      <dgm:spPr/>
      <dgm:t>
        <a:bodyPr/>
        <a:lstStyle/>
        <a:p>
          <a:endParaRPr lang="en-US"/>
        </a:p>
      </dgm:t>
    </dgm:pt>
    <dgm:pt modelId="{783C493F-8974-4A03-B0CF-A0509705630A}" type="sibTrans" cxnId="{8F19C9A1-60F7-428E-82AC-E1BA01DB979C}">
      <dgm:prSet/>
      <dgm:spPr/>
      <dgm:t>
        <a:bodyPr/>
        <a:lstStyle/>
        <a:p>
          <a:endParaRPr lang="en-US"/>
        </a:p>
      </dgm:t>
    </dgm:pt>
    <dgm:pt modelId="{B1614BAF-F6FE-49B3-8231-0D5C6D2DE511}">
      <dgm:prSet/>
      <dgm:spPr/>
      <dgm:t>
        <a:bodyPr/>
        <a:lstStyle/>
        <a:p>
          <a:r>
            <a:rPr lang="en-US"/>
            <a:t>Markets absorbed the change without chaos</a:t>
          </a:r>
        </a:p>
      </dgm:t>
    </dgm:pt>
    <dgm:pt modelId="{5FF45CCA-A5DA-4F39-BF9D-7FF4CF2FD82A}" type="parTrans" cxnId="{E0C1A645-898C-4851-8F9E-78BB468CE918}">
      <dgm:prSet/>
      <dgm:spPr/>
      <dgm:t>
        <a:bodyPr/>
        <a:lstStyle/>
        <a:p>
          <a:endParaRPr lang="en-US"/>
        </a:p>
      </dgm:t>
    </dgm:pt>
    <dgm:pt modelId="{6B39B579-5EA6-4E0A-AD00-1BF5BD03D95E}" type="sibTrans" cxnId="{E0C1A645-898C-4851-8F9E-78BB468CE918}">
      <dgm:prSet/>
      <dgm:spPr/>
      <dgm:t>
        <a:bodyPr/>
        <a:lstStyle/>
        <a:p>
          <a:endParaRPr lang="en-US"/>
        </a:p>
      </dgm:t>
    </dgm:pt>
    <dgm:pt modelId="{B914766A-DEED-467E-AC40-A0C04CA9F25E}">
      <dgm:prSet/>
      <dgm:spPr/>
      <dgm:t>
        <a:bodyPr/>
        <a:lstStyle/>
        <a:p>
          <a:r>
            <a:rPr lang="en-US"/>
            <a:t>U.S. remains confident but vigilant</a:t>
          </a:r>
        </a:p>
      </dgm:t>
    </dgm:pt>
    <dgm:pt modelId="{29FB9BE1-C8F2-4579-860E-7B315C6F4124}" type="parTrans" cxnId="{D60FA2A1-7A04-4D82-853A-4222C73BB925}">
      <dgm:prSet/>
      <dgm:spPr/>
      <dgm:t>
        <a:bodyPr/>
        <a:lstStyle/>
        <a:p>
          <a:endParaRPr lang="en-US"/>
        </a:p>
      </dgm:t>
    </dgm:pt>
    <dgm:pt modelId="{555D8BD2-3CEF-4DBB-B7B1-8089CD06076C}" type="sibTrans" cxnId="{D60FA2A1-7A04-4D82-853A-4222C73BB925}">
      <dgm:prSet/>
      <dgm:spPr/>
      <dgm:t>
        <a:bodyPr/>
        <a:lstStyle/>
        <a:p>
          <a:endParaRPr lang="en-US"/>
        </a:p>
      </dgm:t>
    </dgm:pt>
    <dgm:pt modelId="{042224FF-29AA-4112-9410-D9A49CFA8E31}" type="pres">
      <dgm:prSet presAssocID="{DD57D0A2-191C-4FC0-B33D-9E74D4D589F6}" presName="linear" presStyleCnt="0">
        <dgm:presLayoutVars>
          <dgm:animLvl val="lvl"/>
          <dgm:resizeHandles val="exact"/>
        </dgm:presLayoutVars>
      </dgm:prSet>
      <dgm:spPr/>
    </dgm:pt>
    <dgm:pt modelId="{D8DB3FDB-1D6D-44E8-8041-C14261FB72AA}" type="pres">
      <dgm:prSet presAssocID="{EC1F1036-30CC-4F7D-AA6B-6D1F8CBB354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9C1D713-379D-442C-8F79-1C4BDDD005D4}" type="pres">
      <dgm:prSet presAssocID="{783C493F-8974-4A03-B0CF-A0509705630A}" presName="spacer" presStyleCnt="0"/>
      <dgm:spPr/>
    </dgm:pt>
    <dgm:pt modelId="{E942290B-6C9D-46EB-8E88-40DC6641585F}" type="pres">
      <dgm:prSet presAssocID="{B1614BAF-F6FE-49B3-8231-0D5C6D2DE51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9FACA51-3D47-4CAD-BE27-A897A400830F}" type="pres">
      <dgm:prSet presAssocID="{6B39B579-5EA6-4E0A-AD00-1BF5BD03D95E}" presName="spacer" presStyleCnt="0"/>
      <dgm:spPr/>
    </dgm:pt>
    <dgm:pt modelId="{C6613F5C-92C6-4805-8CBC-908EFC1E62B3}" type="pres">
      <dgm:prSet presAssocID="{B914766A-DEED-467E-AC40-A0C04CA9F25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0C1A645-898C-4851-8F9E-78BB468CE918}" srcId="{DD57D0A2-191C-4FC0-B33D-9E74D4D589F6}" destId="{B1614BAF-F6FE-49B3-8231-0D5C6D2DE511}" srcOrd="1" destOrd="0" parTransId="{5FF45CCA-A5DA-4F39-BF9D-7FF4CF2FD82A}" sibTransId="{6B39B579-5EA6-4E0A-AD00-1BF5BD03D95E}"/>
    <dgm:cxn modelId="{599BAB49-4F18-43D3-86B9-699F10333269}" type="presOf" srcId="{B1614BAF-F6FE-49B3-8231-0D5C6D2DE511}" destId="{E942290B-6C9D-46EB-8E88-40DC6641585F}" srcOrd="0" destOrd="0" presId="urn:microsoft.com/office/officeart/2005/8/layout/vList2"/>
    <dgm:cxn modelId="{21A2D252-4B84-4C8D-8194-CABD9E8EEA79}" type="presOf" srcId="{EC1F1036-30CC-4F7D-AA6B-6D1F8CBB3545}" destId="{D8DB3FDB-1D6D-44E8-8041-C14261FB72AA}" srcOrd="0" destOrd="0" presId="urn:microsoft.com/office/officeart/2005/8/layout/vList2"/>
    <dgm:cxn modelId="{4D502D7E-9FFD-43F9-ACA0-E0FF6B204EA0}" type="presOf" srcId="{B914766A-DEED-467E-AC40-A0C04CA9F25E}" destId="{C6613F5C-92C6-4805-8CBC-908EFC1E62B3}" srcOrd="0" destOrd="0" presId="urn:microsoft.com/office/officeart/2005/8/layout/vList2"/>
    <dgm:cxn modelId="{F070C97F-667E-4F2A-A81C-AFA2BDF8F05E}" type="presOf" srcId="{DD57D0A2-191C-4FC0-B33D-9E74D4D589F6}" destId="{042224FF-29AA-4112-9410-D9A49CFA8E31}" srcOrd="0" destOrd="0" presId="urn:microsoft.com/office/officeart/2005/8/layout/vList2"/>
    <dgm:cxn modelId="{D60FA2A1-7A04-4D82-853A-4222C73BB925}" srcId="{DD57D0A2-191C-4FC0-B33D-9E74D4D589F6}" destId="{B914766A-DEED-467E-AC40-A0C04CA9F25E}" srcOrd="2" destOrd="0" parTransId="{29FB9BE1-C8F2-4579-860E-7B315C6F4124}" sibTransId="{555D8BD2-3CEF-4DBB-B7B1-8089CD06076C}"/>
    <dgm:cxn modelId="{8F19C9A1-60F7-428E-82AC-E1BA01DB979C}" srcId="{DD57D0A2-191C-4FC0-B33D-9E74D4D589F6}" destId="{EC1F1036-30CC-4F7D-AA6B-6D1F8CBB3545}" srcOrd="0" destOrd="0" parTransId="{41481267-5A6C-4032-AC28-0F9B683FCE79}" sibTransId="{783C493F-8974-4A03-B0CF-A0509705630A}"/>
    <dgm:cxn modelId="{F0599A7B-DC3D-4073-8D92-76929AF46A31}" type="presParOf" srcId="{042224FF-29AA-4112-9410-D9A49CFA8E31}" destId="{D8DB3FDB-1D6D-44E8-8041-C14261FB72AA}" srcOrd="0" destOrd="0" presId="urn:microsoft.com/office/officeart/2005/8/layout/vList2"/>
    <dgm:cxn modelId="{24792B99-EBA6-444D-AE69-4AEF90E1CD8D}" type="presParOf" srcId="{042224FF-29AA-4112-9410-D9A49CFA8E31}" destId="{89C1D713-379D-442C-8F79-1C4BDDD005D4}" srcOrd="1" destOrd="0" presId="urn:microsoft.com/office/officeart/2005/8/layout/vList2"/>
    <dgm:cxn modelId="{CA61CF22-7410-4F51-821A-1175781962B7}" type="presParOf" srcId="{042224FF-29AA-4112-9410-D9A49CFA8E31}" destId="{E942290B-6C9D-46EB-8E88-40DC6641585F}" srcOrd="2" destOrd="0" presId="urn:microsoft.com/office/officeart/2005/8/layout/vList2"/>
    <dgm:cxn modelId="{F6B44DC7-7339-4C27-A93E-CBBC03138B74}" type="presParOf" srcId="{042224FF-29AA-4112-9410-D9A49CFA8E31}" destId="{89FACA51-3D47-4CAD-BE27-A897A400830F}" srcOrd="3" destOrd="0" presId="urn:microsoft.com/office/officeart/2005/8/layout/vList2"/>
    <dgm:cxn modelId="{DFE3B6A3-0DBA-4D1D-922B-83F4D8A11467}" type="presParOf" srcId="{042224FF-29AA-4112-9410-D9A49CFA8E31}" destId="{C6613F5C-92C6-4805-8CBC-908EFC1E62B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F19D59-B5DC-4077-9853-33B1135A9B02}">
      <dsp:nvSpPr>
        <dsp:cNvPr id="0" name=""/>
        <dsp:cNvSpPr/>
      </dsp:nvSpPr>
      <dsp:spPr>
        <a:xfrm>
          <a:off x="518185" y="768902"/>
          <a:ext cx="1475437" cy="14754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E14440-8EA3-45BE-9B75-35B21CEB89ED}">
      <dsp:nvSpPr>
        <dsp:cNvPr id="0" name=""/>
        <dsp:cNvSpPr/>
      </dsp:nvSpPr>
      <dsp:spPr>
        <a:xfrm>
          <a:off x="832623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3EDAF2-E8A8-4C83-AB96-34406386D26E}">
      <dsp:nvSpPr>
        <dsp:cNvPr id="0" name=""/>
        <dsp:cNvSpPr/>
      </dsp:nvSpPr>
      <dsp:spPr>
        <a:xfrm>
          <a:off x="46529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China has long been a major holder of U.S. Treasury securities.</a:t>
          </a:r>
        </a:p>
      </dsp:txBody>
      <dsp:txXfrm>
        <a:off x="46529" y="2703902"/>
        <a:ext cx="2418750" cy="720000"/>
      </dsp:txXfrm>
    </dsp:sp>
    <dsp:sp modelId="{D32486C5-4D2C-46B8-B6B6-B7F1216ADB6E}">
      <dsp:nvSpPr>
        <dsp:cNvPr id="0" name=""/>
        <dsp:cNvSpPr/>
      </dsp:nvSpPr>
      <dsp:spPr>
        <a:xfrm>
          <a:off x="3360216" y="768902"/>
          <a:ext cx="1475437" cy="147543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09361C-8D33-4982-9ACB-B83A4965DEDA}">
      <dsp:nvSpPr>
        <dsp:cNvPr id="0" name=""/>
        <dsp:cNvSpPr/>
      </dsp:nvSpPr>
      <dsp:spPr>
        <a:xfrm>
          <a:off x="3674654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06A2A6-799F-440F-88EB-093DEA9A3AA6}">
      <dsp:nvSpPr>
        <dsp:cNvPr id="0" name=""/>
        <dsp:cNvSpPr/>
      </dsp:nvSpPr>
      <dsp:spPr>
        <a:xfrm>
          <a:off x="2888560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Recent years have seen a steady reduction in holdings.</a:t>
          </a:r>
        </a:p>
      </dsp:txBody>
      <dsp:txXfrm>
        <a:off x="2888560" y="2703902"/>
        <a:ext cx="2418750" cy="720000"/>
      </dsp:txXfrm>
    </dsp:sp>
    <dsp:sp modelId="{EE546CFE-9775-4F16-B506-AD5C0746CD05}">
      <dsp:nvSpPr>
        <dsp:cNvPr id="0" name=""/>
        <dsp:cNvSpPr/>
      </dsp:nvSpPr>
      <dsp:spPr>
        <a:xfrm>
          <a:off x="6202248" y="768902"/>
          <a:ext cx="1475437" cy="147543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A72673-4023-4768-B71C-E87B0F125B5A}">
      <dsp:nvSpPr>
        <dsp:cNvPr id="0" name=""/>
        <dsp:cNvSpPr/>
      </dsp:nvSpPr>
      <dsp:spPr>
        <a:xfrm>
          <a:off x="6516685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3B7F7B-C8A0-4AA3-8C76-77710108BE08}">
      <dsp:nvSpPr>
        <dsp:cNvPr id="0" name=""/>
        <dsp:cNvSpPr/>
      </dsp:nvSpPr>
      <dsp:spPr>
        <a:xfrm>
          <a:off x="5730591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Today’s focus: historical trends, market impact, and U.S. response.</a:t>
          </a:r>
        </a:p>
      </dsp:txBody>
      <dsp:txXfrm>
        <a:off x="5730591" y="2703902"/>
        <a:ext cx="241875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674117-E0D0-4A39-9D76-4438EA4B8DEB}">
      <dsp:nvSpPr>
        <dsp:cNvPr id="0" name=""/>
        <dsp:cNvSpPr/>
      </dsp:nvSpPr>
      <dsp:spPr>
        <a:xfrm>
          <a:off x="0" y="590042"/>
          <a:ext cx="5175384" cy="103285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2013 peak: ~$1.317 trillion</a:t>
          </a:r>
        </a:p>
      </dsp:txBody>
      <dsp:txXfrm>
        <a:off x="50420" y="640462"/>
        <a:ext cx="5074544" cy="932014"/>
      </dsp:txXfrm>
    </dsp:sp>
    <dsp:sp modelId="{8EDC43D9-DF35-42B4-BF23-F15570527B15}">
      <dsp:nvSpPr>
        <dsp:cNvPr id="0" name=""/>
        <dsp:cNvSpPr/>
      </dsp:nvSpPr>
      <dsp:spPr>
        <a:xfrm>
          <a:off x="0" y="1697776"/>
          <a:ext cx="5175384" cy="1032854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2025: ~$760.8 billion</a:t>
          </a:r>
        </a:p>
      </dsp:txBody>
      <dsp:txXfrm>
        <a:off x="50420" y="1748196"/>
        <a:ext cx="5074544" cy="932014"/>
      </dsp:txXfrm>
    </dsp:sp>
    <dsp:sp modelId="{3DE8725E-E07F-4356-B6FC-FD30A4834D0B}">
      <dsp:nvSpPr>
        <dsp:cNvPr id="0" name=""/>
        <dsp:cNvSpPr/>
      </dsp:nvSpPr>
      <dsp:spPr>
        <a:xfrm>
          <a:off x="0" y="2805510"/>
          <a:ext cx="5175384" cy="1032854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42% reduction over a decade</a:t>
          </a:r>
        </a:p>
      </dsp:txBody>
      <dsp:txXfrm>
        <a:off x="50420" y="2855930"/>
        <a:ext cx="5074544" cy="932014"/>
      </dsp:txXfrm>
    </dsp:sp>
    <dsp:sp modelId="{CE5744C0-9258-45DA-86D0-30295960E11E}">
      <dsp:nvSpPr>
        <dsp:cNvPr id="0" name=""/>
        <dsp:cNvSpPr/>
      </dsp:nvSpPr>
      <dsp:spPr>
        <a:xfrm>
          <a:off x="0" y="3913244"/>
          <a:ext cx="5175384" cy="1032854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China’s share fell from 14% to under 3% of foreign-held Treasuries</a:t>
          </a:r>
        </a:p>
      </dsp:txBody>
      <dsp:txXfrm>
        <a:off x="50420" y="3963664"/>
        <a:ext cx="5074544" cy="9320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7F5B27-7173-4C14-8491-37A6EC9B37AA}">
      <dsp:nvSpPr>
        <dsp:cNvPr id="0" name=""/>
        <dsp:cNvSpPr/>
      </dsp:nvSpPr>
      <dsp:spPr>
        <a:xfrm>
          <a:off x="0" y="3650"/>
          <a:ext cx="5175384" cy="13109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Reserve diversification</a:t>
          </a:r>
        </a:p>
      </dsp:txBody>
      <dsp:txXfrm>
        <a:off x="63994" y="67644"/>
        <a:ext cx="5047396" cy="1182942"/>
      </dsp:txXfrm>
    </dsp:sp>
    <dsp:sp modelId="{87A026AD-438D-4834-AA5A-35054007C636}">
      <dsp:nvSpPr>
        <dsp:cNvPr id="0" name=""/>
        <dsp:cNvSpPr/>
      </dsp:nvSpPr>
      <dsp:spPr>
        <a:xfrm>
          <a:off x="0" y="1409620"/>
          <a:ext cx="5175384" cy="1310930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Currency stabilization (supporting yuan)</a:t>
          </a:r>
        </a:p>
      </dsp:txBody>
      <dsp:txXfrm>
        <a:off x="63994" y="1473614"/>
        <a:ext cx="5047396" cy="1182942"/>
      </dsp:txXfrm>
    </dsp:sp>
    <dsp:sp modelId="{1FC7DB09-67C9-4A08-94C3-76D44F25CD19}">
      <dsp:nvSpPr>
        <dsp:cNvPr id="0" name=""/>
        <dsp:cNvSpPr/>
      </dsp:nvSpPr>
      <dsp:spPr>
        <a:xfrm>
          <a:off x="0" y="2815590"/>
          <a:ext cx="5175384" cy="1310930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Reducing geopolitical risk</a:t>
          </a:r>
        </a:p>
      </dsp:txBody>
      <dsp:txXfrm>
        <a:off x="63994" y="2879584"/>
        <a:ext cx="5047396" cy="1182942"/>
      </dsp:txXfrm>
    </dsp:sp>
    <dsp:sp modelId="{3DBA9F84-4F9E-4674-AEEE-1E7BE1ED3A46}">
      <dsp:nvSpPr>
        <dsp:cNvPr id="0" name=""/>
        <dsp:cNvSpPr/>
      </dsp:nvSpPr>
      <dsp:spPr>
        <a:xfrm>
          <a:off x="0" y="4221560"/>
          <a:ext cx="5175384" cy="131093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Not a dump – it’s gradual and measured</a:t>
          </a:r>
        </a:p>
      </dsp:txBody>
      <dsp:txXfrm>
        <a:off x="63994" y="4285554"/>
        <a:ext cx="5047396" cy="11829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A940B3-4950-40F3-9BEB-0FA8691EAB8A}">
      <dsp:nvSpPr>
        <dsp:cNvPr id="0" name=""/>
        <dsp:cNvSpPr/>
      </dsp:nvSpPr>
      <dsp:spPr>
        <a:xfrm>
          <a:off x="0" y="30"/>
          <a:ext cx="5175384" cy="13127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Increased Treasury supply raises yields</a:t>
          </a:r>
        </a:p>
      </dsp:txBody>
      <dsp:txXfrm>
        <a:off x="64083" y="64113"/>
        <a:ext cx="5047218" cy="1184574"/>
      </dsp:txXfrm>
    </dsp:sp>
    <dsp:sp modelId="{1F5B3436-652B-413D-B0FF-E3F5773E4FAB}">
      <dsp:nvSpPr>
        <dsp:cNvPr id="0" name=""/>
        <dsp:cNvSpPr/>
      </dsp:nvSpPr>
      <dsp:spPr>
        <a:xfrm>
          <a:off x="0" y="1407810"/>
          <a:ext cx="5175384" cy="1312740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April 2022: 10-year yield rose from 2.4% to 2.9%</a:t>
          </a:r>
        </a:p>
      </dsp:txBody>
      <dsp:txXfrm>
        <a:off x="64083" y="1471893"/>
        <a:ext cx="5047218" cy="1184574"/>
      </dsp:txXfrm>
    </dsp:sp>
    <dsp:sp modelId="{C420D426-505A-45CB-B5EE-A52D6B9870A7}">
      <dsp:nvSpPr>
        <dsp:cNvPr id="0" name=""/>
        <dsp:cNvSpPr/>
      </dsp:nvSpPr>
      <dsp:spPr>
        <a:xfrm>
          <a:off x="0" y="2815590"/>
          <a:ext cx="5175384" cy="1312740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Late 2023: yields approached 5%</a:t>
          </a:r>
        </a:p>
      </dsp:txBody>
      <dsp:txXfrm>
        <a:off x="64083" y="2879673"/>
        <a:ext cx="5047218" cy="1184574"/>
      </dsp:txXfrm>
    </dsp:sp>
    <dsp:sp modelId="{155F73C4-CED2-46C9-9344-DBA957598272}">
      <dsp:nvSpPr>
        <dsp:cNvPr id="0" name=""/>
        <dsp:cNvSpPr/>
      </dsp:nvSpPr>
      <dsp:spPr>
        <a:xfrm>
          <a:off x="0" y="4223370"/>
          <a:ext cx="5175384" cy="131274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Private investors are filling the gap</a:t>
          </a:r>
        </a:p>
      </dsp:txBody>
      <dsp:txXfrm>
        <a:off x="64083" y="4287453"/>
        <a:ext cx="5047218" cy="118457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EE3289-E1CE-411E-9CDD-D23776178962}">
      <dsp:nvSpPr>
        <dsp:cNvPr id="0" name=""/>
        <dsp:cNvSpPr/>
      </dsp:nvSpPr>
      <dsp:spPr>
        <a:xfrm>
          <a:off x="0" y="516270"/>
          <a:ext cx="5175384" cy="14320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Higher interest rates across economy</a:t>
          </a:r>
        </a:p>
      </dsp:txBody>
      <dsp:txXfrm>
        <a:off x="69908" y="586178"/>
        <a:ext cx="5035568" cy="1292264"/>
      </dsp:txXfrm>
    </dsp:sp>
    <dsp:sp modelId="{810ED08F-3DBC-4B1F-BDCD-34CDD5CD0827}">
      <dsp:nvSpPr>
        <dsp:cNvPr id="0" name=""/>
        <dsp:cNvSpPr/>
      </dsp:nvSpPr>
      <dsp:spPr>
        <a:xfrm>
          <a:off x="0" y="2052030"/>
          <a:ext cx="5175384" cy="1432080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Impact on mortgages, loans, credit</a:t>
          </a:r>
        </a:p>
      </dsp:txBody>
      <dsp:txXfrm>
        <a:off x="69908" y="2121938"/>
        <a:ext cx="5035568" cy="1292264"/>
      </dsp:txXfrm>
    </dsp:sp>
    <dsp:sp modelId="{77D9E4A2-7B8B-4D3E-987D-D613B86E7211}">
      <dsp:nvSpPr>
        <dsp:cNvPr id="0" name=""/>
        <dsp:cNvSpPr/>
      </dsp:nvSpPr>
      <dsp:spPr>
        <a:xfrm>
          <a:off x="0" y="3587790"/>
          <a:ext cx="5175384" cy="143208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Potential for mild inflation via dollar effects</a:t>
          </a:r>
        </a:p>
      </dsp:txBody>
      <dsp:txXfrm>
        <a:off x="69908" y="3657698"/>
        <a:ext cx="5035568" cy="129226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0BBD29-6A9E-4270-90C3-CE46CC927B3C}">
      <dsp:nvSpPr>
        <dsp:cNvPr id="0" name=""/>
        <dsp:cNvSpPr/>
      </dsp:nvSpPr>
      <dsp:spPr>
        <a:xfrm>
          <a:off x="0" y="36390"/>
          <a:ext cx="5175384" cy="17596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2024: U.S. domestic investors hold ~78% of Treasuries</a:t>
          </a:r>
        </a:p>
      </dsp:txBody>
      <dsp:txXfrm>
        <a:off x="85900" y="122290"/>
        <a:ext cx="5003584" cy="1587880"/>
      </dsp:txXfrm>
    </dsp:sp>
    <dsp:sp modelId="{A9577D1D-A838-4F54-BD8E-3BB325ED9634}">
      <dsp:nvSpPr>
        <dsp:cNvPr id="0" name=""/>
        <dsp:cNvSpPr/>
      </dsp:nvSpPr>
      <dsp:spPr>
        <a:xfrm>
          <a:off x="0" y="1888230"/>
          <a:ext cx="5175384" cy="1759680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Foreign investors hold ~22%</a:t>
          </a:r>
        </a:p>
      </dsp:txBody>
      <dsp:txXfrm>
        <a:off x="85900" y="1974130"/>
        <a:ext cx="5003584" cy="1587880"/>
      </dsp:txXfrm>
    </dsp:sp>
    <dsp:sp modelId="{62A0F916-8034-4915-BD1A-3822FB4D85EB}">
      <dsp:nvSpPr>
        <dsp:cNvPr id="0" name=""/>
        <dsp:cNvSpPr/>
      </dsp:nvSpPr>
      <dsp:spPr>
        <a:xfrm>
          <a:off x="0" y="3740070"/>
          <a:ext cx="5175384" cy="175968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Greater internal reliance on debt financing</a:t>
          </a:r>
        </a:p>
      </dsp:txBody>
      <dsp:txXfrm>
        <a:off x="85900" y="3825970"/>
        <a:ext cx="5003584" cy="158788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30072C-A7F5-46D1-B3E4-77542AF2E334}">
      <dsp:nvSpPr>
        <dsp:cNvPr id="0" name=""/>
        <dsp:cNvSpPr/>
      </dsp:nvSpPr>
      <dsp:spPr>
        <a:xfrm>
          <a:off x="0" y="453720"/>
          <a:ext cx="5175384" cy="14718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No signs of panic from officials</a:t>
          </a:r>
        </a:p>
      </dsp:txBody>
      <dsp:txXfrm>
        <a:off x="71850" y="525570"/>
        <a:ext cx="5031684" cy="1328160"/>
      </dsp:txXfrm>
    </dsp:sp>
    <dsp:sp modelId="{F3029094-D8EE-4EB5-AEF0-247CCFDB9943}">
      <dsp:nvSpPr>
        <dsp:cNvPr id="0" name=""/>
        <dsp:cNvSpPr/>
      </dsp:nvSpPr>
      <dsp:spPr>
        <a:xfrm>
          <a:off x="0" y="2032140"/>
          <a:ext cx="5175384" cy="1471860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Tools in place: repo facilities, Fed support</a:t>
          </a:r>
        </a:p>
      </dsp:txBody>
      <dsp:txXfrm>
        <a:off x="71850" y="2103990"/>
        <a:ext cx="5031684" cy="1328160"/>
      </dsp:txXfrm>
    </dsp:sp>
    <dsp:sp modelId="{11D32516-2FD9-4492-9EFB-8AC7FF3385F5}">
      <dsp:nvSpPr>
        <dsp:cNvPr id="0" name=""/>
        <dsp:cNvSpPr/>
      </dsp:nvSpPr>
      <dsp:spPr>
        <a:xfrm>
          <a:off x="0" y="3610560"/>
          <a:ext cx="5175384" cy="147186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China also has incentives to avoid disruption</a:t>
          </a:r>
        </a:p>
      </dsp:txBody>
      <dsp:txXfrm>
        <a:off x="71850" y="3682410"/>
        <a:ext cx="5031684" cy="132816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DB3FDB-1D6D-44E8-8041-C14261FB72AA}">
      <dsp:nvSpPr>
        <dsp:cNvPr id="0" name=""/>
        <dsp:cNvSpPr/>
      </dsp:nvSpPr>
      <dsp:spPr>
        <a:xfrm>
          <a:off x="0" y="542682"/>
          <a:ext cx="4988440" cy="13525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China’s holdings fell significantly but gradually</a:t>
          </a:r>
        </a:p>
      </dsp:txBody>
      <dsp:txXfrm>
        <a:off x="66025" y="608707"/>
        <a:ext cx="4856390" cy="1220470"/>
      </dsp:txXfrm>
    </dsp:sp>
    <dsp:sp modelId="{E942290B-6C9D-46EB-8E88-40DC6641585F}">
      <dsp:nvSpPr>
        <dsp:cNvPr id="0" name=""/>
        <dsp:cNvSpPr/>
      </dsp:nvSpPr>
      <dsp:spPr>
        <a:xfrm>
          <a:off x="0" y="1993122"/>
          <a:ext cx="4988440" cy="1352520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Markets absorbed the change without chaos</a:t>
          </a:r>
        </a:p>
      </dsp:txBody>
      <dsp:txXfrm>
        <a:off x="66025" y="2059147"/>
        <a:ext cx="4856390" cy="1220470"/>
      </dsp:txXfrm>
    </dsp:sp>
    <dsp:sp modelId="{C6613F5C-92C6-4805-8CBC-908EFC1E62B3}">
      <dsp:nvSpPr>
        <dsp:cNvPr id="0" name=""/>
        <dsp:cNvSpPr/>
      </dsp:nvSpPr>
      <dsp:spPr>
        <a:xfrm>
          <a:off x="0" y="3443562"/>
          <a:ext cx="4988440" cy="135252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U.S. remains confident but vigilant</a:t>
          </a:r>
        </a:p>
      </dsp:txBody>
      <dsp:txXfrm>
        <a:off x="66025" y="3509587"/>
        <a:ext cx="4856390" cy="12204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 on document with pen">
            <a:extLst>
              <a:ext uri="{FF2B5EF4-FFF2-40B4-BE49-F238E27FC236}">
                <a16:creationId xmlns:a16="http://schemas.microsoft.com/office/drawing/2014/main" id="{B2416A91-D570-FF48-FDDF-6F902CE054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256" r="1" b="1"/>
          <a:stretch/>
        </p:blipFill>
        <p:spPr>
          <a:xfrm>
            <a:off x="-2585" y="-1"/>
            <a:ext cx="9146585" cy="687974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60F200-5EB0-B223-2439-C96C67F0F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064451" y="791834"/>
            <a:ext cx="3020876" cy="9154947"/>
          </a:xfrm>
          <a:prstGeom prst="rect">
            <a:avLst/>
          </a:prstGeom>
          <a:gradFill flip="none" rotWithShape="1">
            <a:gsLst>
              <a:gs pos="21000">
                <a:srgbClr val="000000">
                  <a:alpha val="62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567EA8-C72D-4B9B-D23F-6B2E9F9C9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584" y="0"/>
            <a:ext cx="2132551" cy="6879745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49000">
                <a:schemeClr val="accent5">
                  <a:lumMod val="60000"/>
                  <a:lumOff val="40000"/>
                  <a:alpha val="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FBFA78-9360-1E01-5448-6D5AE0A32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779028" y="21736"/>
            <a:ext cx="2364646" cy="6858008"/>
          </a:xfrm>
          <a:prstGeom prst="rect">
            <a:avLst/>
          </a:prstGeom>
          <a:gradFill flip="none" rotWithShape="1">
            <a:gsLst>
              <a:gs pos="5000">
                <a:schemeClr val="accent5">
                  <a:alpha val="48000"/>
                </a:schemeClr>
              </a:gs>
              <a:gs pos="42000">
                <a:schemeClr val="accent5">
                  <a:alpha val="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40453C-744F-DB3A-47EC-15EACE1DC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585" y="5288433"/>
            <a:ext cx="9149779" cy="1591311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9000">
                <a:schemeClr val="accent2">
                  <a:alpha val="0"/>
                </a:schemeClr>
              </a:gs>
            </a:gsLst>
            <a:lin ang="588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6924B03-77BD-EAE3-2854-43363FF8E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5100" y="2905286"/>
            <a:ext cx="3866773" cy="4082144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54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271" y="4121944"/>
            <a:ext cx="5945838" cy="162066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500">
                <a:solidFill>
                  <a:srgbClr val="FFFFFF"/>
                </a:solidFill>
              </a:rPr>
              <a:t>China’s Holdings of U.S. Treasury Securities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4271" y="5737867"/>
            <a:ext cx="5956785" cy="61847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700">
                <a:solidFill>
                  <a:srgbClr val="FFFFFF"/>
                </a:solidFill>
              </a:rPr>
              <a:t>Trends, Impacts, and U.S. Response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Introduction – Why This Matters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7BF02BE-C65F-9378-FFBA-88EBC249EB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488155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en-US" sz="4700"/>
              <a:t>Historical Overview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DCC9968-D05D-B5AA-1C84-1659F30004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3050353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161" y="639193"/>
            <a:ext cx="2678858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China’s U.S. Treasury Holdings (2013–2024)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4409267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hina_us_treasury_holdings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878" y="1060174"/>
            <a:ext cx="5833806" cy="489164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en-US" sz="4700"/>
              <a:t>Why Is China Selling?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F0CF867-7DF7-1415-ACBF-117692563C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1843689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en-US" sz="4700"/>
              <a:t>Market Impact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E22BF47-9913-4EEF-DF6D-D6D0155D2D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5622294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en-US" sz="4700"/>
              <a:t>U.S. Economic Effects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CA89BDD-26E6-ACDD-DC64-86E46658A1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5934408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en-US" sz="4700"/>
              <a:t>U.S. vs Foreign Holdings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F8CA5DE-A0E5-8314-A2D7-8532ACBFB7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5177691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3EB83-0649-DBCD-D553-48C1EEB69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1BBD8-CF58-8366-4517-20E72FDE5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639" y="1156028"/>
            <a:ext cx="2678858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Portion of US Treasury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Securites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held</a:t>
            </a:r>
            <a:b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(2013–2024)</a:t>
            </a:r>
          </a:p>
        </p:txBody>
      </p:sp>
      <p:pic>
        <p:nvPicPr>
          <p:cNvPr id="1026" name="Picture 2" descr="Output image">
            <a:extLst>
              <a:ext uri="{FF2B5EF4-FFF2-40B4-BE49-F238E27FC236}">
                <a16:creationId xmlns:a16="http://schemas.microsoft.com/office/drawing/2014/main" id="{519351AB-282F-4F74-5A05-3D0EF1A87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018" y="703263"/>
            <a:ext cx="5985981" cy="545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249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en-US" sz="4700"/>
              <a:t>Is the U.S. Worried?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6A1E20E-4D2D-E469-B131-61E22FE708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7731017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DED6BC-9A3E-48D4-AD7C-A56D63F54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B6E033A-DB2E-49B8-B600-B38E0C280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926" y="1371600"/>
            <a:ext cx="3396984" cy="358997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0705" y="685801"/>
            <a:ext cx="2621145" cy="5491162"/>
          </a:xfrm>
        </p:spPr>
        <p:txBody>
          <a:bodyPr>
            <a:normAutofit/>
          </a:bodyPr>
          <a:lstStyle/>
          <a:p>
            <a:r>
              <a:rPr lang="en-US" sz="4100"/>
              <a:t>Conclusion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9364D1B-4781-5181-581B-49B7C62FBD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7681135"/>
              </p:ext>
            </p:extLst>
          </p:nvPr>
        </p:nvGraphicFramePr>
        <p:xfrm>
          <a:off x="3526910" y="838199"/>
          <a:ext cx="4988440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282</Words>
  <Application>Microsoft Office PowerPoint</Application>
  <PresentationFormat>On-screen Show (4:3)</PresentationFormat>
  <Paragraphs>39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China’s Holdings of U.S. Treasury Securities</vt:lpstr>
      <vt:lpstr>Introduction – Why This Matters</vt:lpstr>
      <vt:lpstr>Historical Overview</vt:lpstr>
      <vt:lpstr>China’s U.S. Treasury Holdings (2013–2024)</vt:lpstr>
      <vt:lpstr>Why Is China Selling?</vt:lpstr>
      <vt:lpstr>Market Impact</vt:lpstr>
      <vt:lpstr>U.S. Economic Effects</vt:lpstr>
      <vt:lpstr>U.S. vs Foreign Holdings</vt:lpstr>
      <vt:lpstr>Portion of US Treasury Securites held (2013–2024)</vt:lpstr>
      <vt:lpstr>Is the U.S. Worried?</vt:lpstr>
      <vt:lpstr>Conclusion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sung-o kim</cp:lastModifiedBy>
  <cp:revision>2</cp:revision>
  <dcterms:created xsi:type="dcterms:W3CDTF">2013-01-27T09:14:16Z</dcterms:created>
  <dcterms:modified xsi:type="dcterms:W3CDTF">2025-04-11T14:36:07Z</dcterms:modified>
  <cp:category/>
</cp:coreProperties>
</file>